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8" r:id="rId2"/>
    <p:sldId id="271" r:id="rId3"/>
    <p:sldId id="272" r:id="rId4"/>
    <p:sldId id="286" r:id="rId5"/>
    <p:sldId id="273" r:id="rId6"/>
    <p:sldId id="274" r:id="rId7"/>
    <p:sldId id="275" r:id="rId8"/>
    <p:sldId id="276" r:id="rId9"/>
    <p:sldId id="295" r:id="rId10"/>
    <p:sldId id="284" r:id="rId11"/>
    <p:sldId id="288" r:id="rId12"/>
    <p:sldId id="277" r:id="rId13"/>
    <p:sldId id="278" r:id="rId14"/>
    <p:sldId id="280" r:id="rId15"/>
    <p:sldId id="281" r:id="rId16"/>
    <p:sldId id="296" r:id="rId17"/>
    <p:sldId id="282" r:id="rId18"/>
    <p:sldId id="283" r:id="rId19"/>
    <p:sldId id="285" r:id="rId20"/>
    <p:sldId id="297" r:id="rId21"/>
    <p:sldId id="298" r:id="rId22"/>
    <p:sldId id="287" r:id="rId23"/>
    <p:sldId id="289" r:id="rId24"/>
    <p:sldId id="290" r:id="rId25"/>
    <p:sldId id="291" r:id="rId26"/>
    <p:sldId id="292" r:id="rId27"/>
    <p:sldId id="293" r:id="rId28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6F3"/>
    <a:srgbClr val="F1F4F5"/>
    <a:srgbClr val="F7E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5" autoAdjust="0"/>
    <p:restoredTop sz="94671" autoAdjust="0"/>
  </p:normalViewPr>
  <p:slideViewPr>
    <p:cSldViewPr>
      <p:cViewPr>
        <p:scale>
          <a:sx n="98" d="100"/>
          <a:sy n="98" d="100"/>
        </p:scale>
        <p:origin x="16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419A9-BC2B-470E-982E-19286FD4985E}" type="datetimeFigureOut">
              <a:rPr lang="ru-RU" smtClean="0"/>
              <a:t>19.09.2019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4A91-5B73-4B6B-A364-FBCDAE2DB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924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3E7FD-CDCD-4CB3-ADA2-15EA0AE5DA4F}" type="datetimeFigureOut">
              <a:rPr lang="ru-RU" smtClean="0"/>
              <a:t>19.09.2019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51481-C14B-4704-BDD4-3BA6F44C4D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67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86400" y="1490400"/>
            <a:ext cx="2160000" cy="216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7200" y="2570400"/>
            <a:ext cx="2930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1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968" y="1599642"/>
            <a:ext cx="8105472" cy="1620180"/>
          </a:xfrm>
        </p:spPr>
        <p:txBody>
          <a:bodyPr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000" y="3921900"/>
            <a:ext cx="6400800" cy="6615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877500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77500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270000"/>
            <a:ext cx="9144000" cy="594000"/>
            <a:chOff x="0" y="36000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4742500"/>
            <a:ext cx="9144000" cy="135000"/>
            <a:chOff x="0" y="4963500"/>
            <a:chExt cx="9144000" cy="180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5856" y="4877500"/>
            <a:ext cx="2895600" cy="163607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22" name="Рисунок 21" descr="Logo-Color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61787" y="3867894"/>
            <a:ext cx="17884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52"/>
          <p:cNvGrpSpPr/>
          <p:nvPr userDrawn="1"/>
        </p:nvGrpSpPr>
        <p:grpSpPr>
          <a:xfrm>
            <a:off x="0" y="-260"/>
            <a:ext cx="9144000" cy="540260"/>
            <a:chOff x="0" y="0"/>
            <a:chExt cx="9144000" cy="540260"/>
          </a:xfrm>
        </p:grpSpPr>
        <p:sp>
          <p:nvSpPr>
            <p:cNvPr id="29" name="Прямоугольник 28"/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pic>
          <p:nvPicPr>
            <p:cNvPr id="33" name="Рисунок 32" descr="EOS-White-RG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0" y="139971"/>
            <a:ext cx="7801632" cy="2595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08" y="627534"/>
            <a:ext cx="8229600" cy="4104456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3" name="Группа 22"/>
          <p:cNvGrpSpPr/>
          <p:nvPr userDrawn="1"/>
        </p:nvGrpSpPr>
        <p:grpSpPr>
          <a:xfrm flipH="1">
            <a:off x="0" y="5019436"/>
            <a:ext cx="9144000" cy="124064"/>
            <a:chOff x="0" y="360000"/>
            <a:chExt cx="9144000" cy="792000"/>
          </a:xfrm>
        </p:grpSpPr>
        <p:sp>
          <p:nvSpPr>
            <p:cNvPr id="24" name="Прямоугольник 23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004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5"/>
          <p:cNvGrpSpPr/>
          <p:nvPr userDrawn="1"/>
        </p:nvGrpSpPr>
        <p:grpSpPr>
          <a:xfrm>
            <a:off x="0" y="2248425"/>
            <a:ext cx="9144000" cy="594000"/>
            <a:chOff x="0" y="217575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2175750"/>
              <a:ext cx="6768000" cy="792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2175750"/>
              <a:ext cx="792000" cy="792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2175750"/>
              <a:ext cx="792000" cy="792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2175750"/>
              <a:ext cx="792000" cy="792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7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8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2225813"/>
            <a:ext cx="9144000" cy="594000"/>
            <a:chOff x="0" y="360000"/>
            <a:chExt cx="9144000" cy="792000"/>
          </a:xfrm>
        </p:grpSpPr>
        <p:sp>
          <p:nvSpPr>
            <p:cNvPr id="13" name="Прямоугольник 12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7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8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24F9-8AA0-4D3F-B0BA-5A395F002224}" type="datetimeFigureOut">
              <a:rPr lang="ru-RU" smtClean="0"/>
              <a:t>19.09.2019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15C0-A5E7-415B-A6B1-363F26F49D2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01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1" r:id="rId4"/>
    <p:sldLayoutId id="2147483659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Тенденции развития. Новые возможности СЭД «ДЕЛО».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Сергей Полтев</a:t>
            </a:r>
          </a:p>
        </p:txBody>
      </p:sp>
    </p:spTree>
    <p:extLst>
      <p:ext uri="{BB962C8B-B14F-4D97-AF65-F5344CB8AC3E}">
        <p14:creationId xmlns:p14="http://schemas.microsoft.com/office/powerpoint/2010/main" val="41898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Конструктор шаблонов </a:t>
            </a:r>
            <a:r>
              <a:rPr lang="en-US" dirty="0"/>
              <a:t> </a:t>
            </a:r>
            <a:r>
              <a:rPr lang="ru-RU" dirty="0"/>
              <a:t>файлов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843558"/>
            <a:ext cx="5832648" cy="375216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1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Конструктор шаблонов </a:t>
            </a:r>
            <a:r>
              <a:rPr lang="en-US" dirty="0"/>
              <a:t> </a:t>
            </a:r>
            <a:r>
              <a:rPr lang="ru-RU" dirty="0"/>
              <a:t>файлов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608" b="7991"/>
          <a:stretch/>
        </p:blipFill>
        <p:spPr>
          <a:xfrm>
            <a:off x="1004620" y="843558"/>
            <a:ext cx="7095772" cy="352839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999D5C-8DA5-8540-AA0B-DD0949811A4F}"/>
              </a:ext>
            </a:extLst>
          </p:cNvPr>
          <p:cNvSpPr/>
          <p:nvPr/>
        </p:nvSpPr>
        <p:spPr>
          <a:xfrm>
            <a:off x="1900594" y="843558"/>
            <a:ext cx="2808312" cy="72008"/>
          </a:xfrm>
          <a:prstGeom prst="rect">
            <a:avLst/>
          </a:prstGeom>
          <a:solidFill>
            <a:srgbClr val="F1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Гибкость процессов обработки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699542"/>
            <a:ext cx="5521587" cy="372886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550626-7BCF-EA4D-B9D2-14EECA193079}"/>
              </a:ext>
            </a:extLst>
          </p:cNvPr>
          <p:cNvSpPr/>
          <p:nvPr/>
        </p:nvSpPr>
        <p:spPr>
          <a:xfrm>
            <a:off x="1886674" y="843558"/>
            <a:ext cx="2541309" cy="45719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4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Гибкость процессов обработки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822"/>
          <a:stretch/>
        </p:blipFill>
        <p:spPr>
          <a:xfrm>
            <a:off x="1259632" y="699542"/>
            <a:ext cx="6521962" cy="35283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767CB0-6D58-6C4F-AA32-633573345EA9}"/>
              </a:ext>
            </a:extLst>
          </p:cNvPr>
          <p:cNvSpPr/>
          <p:nvPr/>
        </p:nvSpPr>
        <p:spPr>
          <a:xfrm>
            <a:off x="1331640" y="797839"/>
            <a:ext cx="2541309" cy="45719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9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Гибкость процессов обработки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822"/>
          <a:stretch/>
        </p:blipFill>
        <p:spPr>
          <a:xfrm>
            <a:off x="1259632" y="915566"/>
            <a:ext cx="6521962" cy="35283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FDF693-8EF4-0F4D-B01F-26232C247662}"/>
              </a:ext>
            </a:extLst>
          </p:cNvPr>
          <p:cNvSpPr/>
          <p:nvPr/>
        </p:nvSpPr>
        <p:spPr>
          <a:xfrm>
            <a:off x="1331640" y="1013863"/>
            <a:ext cx="2541309" cy="45719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Гибкость процессов обработки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132" y="915566"/>
            <a:ext cx="6767736" cy="3665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52" y="2604479"/>
            <a:ext cx="2827009" cy="16084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7952B0-0AC9-0F4E-A95B-392D68022BDD}"/>
              </a:ext>
            </a:extLst>
          </p:cNvPr>
          <p:cNvSpPr/>
          <p:nvPr/>
        </p:nvSpPr>
        <p:spPr>
          <a:xfrm>
            <a:off x="1272016" y="1020303"/>
            <a:ext cx="2541309" cy="45719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Конструктор процессов обработки ( </a:t>
            </a:r>
            <a:r>
              <a:rPr lang="ru-RU" dirty="0" err="1" smtClean="0"/>
              <a:t>демо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4" name="ECCB9E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699542"/>
            <a:ext cx="7740352" cy="41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Наглядная визуализация результатов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431" y="699542"/>
            <a:ext cx="7578969" cy="41052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6D569F-1281-E841-813F-5C1705935E51}"/>
              </a:ext>
            </a:extLst>
          </p:cNvPr>
          <p:cNvSpPr/>
          <p:nvPr/>
        </p:nvSpPr>
        <p:spPr>
          <a:xfrm>
            <a:off x="971600" y="843558"/>
            <a:ext cx="2808312" cy="36000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757832-94C3-E94E-8792-231DAA42A8C2}"/>
              </a:ext>
            </a:extLst>
          </p:cNvPr>
          <p:cNvSpPr/>
          <p:nvPr/>
        </p:nvSpPr>
        <p:spPr>
          <a:xfrm>
            <a:off x="971600" y="822132"/>
            <a:ext cx="2808312" cy="64800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04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Наглядная визуализация результатов – данные по РКПД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527"/>
          <a:stretch/>
        </p:blipFill>
        <p:spPr>
          <a:xfrm>
            <a:off x="1547664" y="699543"/>
            <a:ext cx="6288678" cy="39604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B0D355-CB3F-ED48-921C-1D8572B7C455}"/>
              </a:ext>
            </a:extLst>
          </p:cNvPr>
          <p:cNvSpPr/>
          <p:nvPr/>
        </p:nvSpPr>
        <p:spPr>
          <a:xfrm>
            <a:off x="1691680" y="843558"/>
            <a:ext cx="4392488" cy="72008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14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Наглядная визуализация – данные по поручениям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5" y="987574"/>
            <a:ext cx="6657970" cy="360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9A3E4E-37C7-8141-B207-43E4F9D35159}"/>
              </a:ext>
            </a:extLst>
          </p:cNvPr>
          <p:cNvSpPr/>
          <p:nvPr/>
        </p:nvSpPr>
        <p:spPr>
          <a:xfrm>
            <a:off x="1331640" y="1077590"/>
            <a:ext cx="4392488" cy="54000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E18AC2-45AD-B642-BE1F-AD4666012E70}"/>
              </a:ext>
            </a:extLst>
          </p:cNvPr>
          <p:cNvSpPr/>
          <p:nvPr/>
        </p:nvSpPr>
        <p:spPr>
          <a:xfrm>
            <a:off x="1362026" y="1104590"/>
            <a:ext cx="4392488" cy="46800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3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Общие тенденции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95536" y="1059582"/>
            <a:ext cx="4050000" cy="1872123"/>
            <a:chOff x="1089328" y="1072342"/>
            <a:chExt cx="5400000" cy="2496164"/>
          </a:xfrm>
        </p:grpSpPr>
        <p:sp>
          <p:nvSpPr>
            <p:cNvPr id="12" name="TextBox 11"/>
            <p:cNvSpPr txBox="1"/>
            <p:nvPr/>
          </p:nvSpPr>
          <p:spPr>
            <a:xfrm>
              <a:off x="1089328" y="1072342"/>
              <a:ext cx="5400000" cy="2496164"/>
            </a:xfrm>
            <a:prstGeom prst="rect">
              <a:avLst/>
            </a:prstGeom>
            <a:solidFill>
              <a:srgbClr val="2D3494">
                <a:lumMod val="20000"/>
                <a:lumOff val="80000"/>
              </a:srgbClr>
            </a:solidFill>
          </p:spPr>
          <p:txBody>
            <a:bodyPr wrap="square" lIns="945000" rIns="81000" rtlCol="0" anchor="ctr" anchorCtr="0">
              <a:noAutofit/>
            </a:bodyPr>
            <a:lstStyle/>
            <a:p>
              <a:pPr>
                <a:defRPr/>
              </a:pPr>
              <a:r>
                <a:rPr lang="ru-RU" sz="1500" kern="0" dirty="0">
                  <a:solidFill>
                    <a:prstClr val="black"/>
                  </a:solidFill>
                  <a:latin typeface="Arial"/>
                </a:rPr>
                <a:t>Переход от автоматизации отдельных задач с большим количеством точек разрыва к созданию непрерывного потока. Интеграция сервисов. 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89328" y="1072342"/>
              <a:ext cx="1080000" cy="2496163"/>
            </a:xfrm>
            <a:prstGeom prst="rect">
              <a:avLst/>
            </a:prstGeom>
            <a:solidFill>
              <a:srgbClr val="282EA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 kern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285" y="1870381"/>
              <a:ext cx="900086" cy="900086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4703425" y="1059582"/>
            <a:ext cx="4050000" cy="1080000"/>
            <a:chOff x="1089328" y="1072342"/>
            <a:chExt cx="5400000" cy="1440000"/>
          </a:xfrm>
        </p:grpSpPr>
        <p:sp>
          <p:nvSpPr>
            <p:cNvPr id="16" name="TextBox 15"/>
            <p:cNvSpPr txBox="1"/>
            <p:nvPr/>
          </p:nvSpPr>
          <p:spPr>
            <a:xfrm>
              <a:off x="1089328" y="1072342"/>
              <a:ext cx="5400000" cy="1440000"/>
            </a:xfrm>
            <a:prstGeom prst="rect">
              <a:avLst/>
            </a:prstGeom>
            <a:solidFill>
              <a:srgbClr val="2D3494">
                <a:lumMod val="20000"/>
                <a:lumOff val="80000"/>
              </a:srgbClr>
            </a:solidFill>
          </p:spPr>
          <p:txBody>
            <a:bodyPr wrap="square" lIns="945000" rIns="54000" rtlCol="0" anchor="ctr" anchorCtr="0">
              <a:noAutofit/>
            </a:bodyPr>
            <a:lstStyle/>
            <a:p>
              <a:pPr>
                <a:defRPr/>
              </a:pPr>
              <a:r>
                <a:rPr lang="ru-RU" sz="1500" kern="0" dirty="0">
                  <a:solidFill>
                    <a:prstClr val="black"/>
                  </a:solidFill>
                  <a:latin typeface="Arial"/>
                </a:rPr>
                <a:t>Экспоненциально растущие объемы 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089328" y="1072343"/>
              <a:ext cx="1080000" cy="1439998"/>
            </a:xfrm>
            <a:prstGeom prst="rect">
              <a:avLst/>
            </a:prstGeom>
            <a:solidFill>
              <a:srgbClr val="282EA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 kern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285" y="1342298"/>
              <a:ext cx="900086" cy="900086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395536" y="3336705"/>
            <a:ext cx="4050000" cy="1080000"/>
            <a:chOff x="1089328" y="1072342"/>
            <a:chExt cx="5400000" cy="1440000"/>
          </a:xfrm>
        </p:grpSpPr>
        <p:sp>
          <p:nvSpPr>
            <p:cNvPr id="20" name="TextBox 19"/>
            <p:cNvSpPr txBox="1"/>
            <p:nvPr/>
          </p:nvSpPr>
          <p:spPr>
            <a:xfrm>
              <a:off x="1089328" y="1072342"/>
              <a:ext cx="5400000" cy="1440000"/>
            </a:xfrm>
            <a:prstGeom prst="rect">
              <a:avLst/>
            </a:prstGeom>
            <a:solidFill>
              <a:srgbClr val="2D3494">
                <a:lumMod val="20000"/>
                <a:lumOff val="80000"/>
              </a:srgbClr>
            </a:solidFill>
          </p:spPr>
          <p:txBody>
            <a:bodyPr wrap="square" lIns="945000" rIns="81000" rtlCol="0" anchor="ctr" anchorCtr="0">
              <a:noAutofit/>
            </a:bodyPr>
            <a:lstStyle/>
            <a:p>
              <a:pPr>
                <a:defRPr/>
              </a:pPr>
              <a:r>
                <a:rPr lang="ru-RU" sz="1500" kern="0" dirty="0">
                  <a:solidFill>
                    <a:prstClr val="black"/>
                  </a:solidFill>
                  <a:latin typeface="Arial"/>
                </a:rPr>
                <a:t>Изменение ИТ-инфраструктуры (локальная, облачная, гибридная)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089328" y="1072343"/>
              <a:ext cx="1080000" cy="1439998"/>
            </a:xfrm>
            <a:prstGeom prst="rect">
              <a:avLst/>
            </a:prstGeom>
            <a:solidFill>
              <a:srgbClr val="282EA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 kern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081" y="1317094"/>
              <a:ext cx="950494" cy="950494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4685463" y="2614382"/>
            <a:ext cx="4050000" cy="1802322"/>
            <a:chOff x="1065379" y="109245"/>
            <a:chExt cx="5400000" cy="2403096"/>
          </a:xfrm>
        </p:grpSpPr>
        <p:sp>
          <p:nvSpPr>
            <p:cNvPr id="24" name="TextBox 23"/>
            <p:cNvSpPr txBox="1"/>
            <p:nvPr/>
          </p:nvSpPr>
          <p:spPr>
            <a:xfrm>
              <a:off x="1065379" y="109245"/>
              <a:ext cx="5400000" cy="2384273"/>
            </a:xfrm>
            <a:prstGeom prst="rect">
              <a:avLst/>
            </a:prstGeom>
            <a:solidFill>
              <a:srgbClr val="2D3494">
                <a:lumMod val="20000"/>
                <a:lumOff val="80000"/>
              </a:srgbClr>
            </a:solidFill>
          </p:spPr>
          <p:txBody>
            <a:bodyPr wrap="square" lIns="945000" rIns="54000" rtlCol="0" anchor="ctr" anchorCtr="0">
              <a:noAutofit/>
            </a:bodyPr>
            <a:lstStyle/>
            <a:p>
              <a:pPr>
                <a:defRPr/>
              </a:pPr>
              <a:r>
                <a:rPr lang="ru-RU" sz="1500" b="1" kern="0" dirty="0">
                  <a:solidFill>
                    <a:prstClr val="black"/>
                  </a:solidFill>
                  <a:latin typeface="Arial"/>
                </a:rPr>
                <a:t>Расширение контура СЭД</a:t>
              </a:r>
              <a:r>
                <a:rPr lang="en-US" sz="1500" b="1" kern="0" dirty="0">
                  <a:solidFill>
                    <a:prstClr val="black"/>
                  </a:solidFill>
                  <a:latin typeface="Arial"/>
                </a:rPr>
                <a:t>/</a:t>
              </a:r>
              <a:r>
                <a:rPr lang="ru-RU" sz="1500" b="1" kern="0" dirty="0">
                  <a:solidFill>
                    <a:prstClr val="black"/>
                  </a:solidFill>
                  <a:latin typeface="Arial"/>
                </a:rPr>
                <a:t>ЕС</a:t>
              </a:r>
              <a:r>
                <a:rPr lang="en-US" sz="1500" b="1" kern="0" dirty="0">
                  <a:solidFill>
                    <a:prstClr val="black"/>
                  </a:solidFill>
                  <a:latin typeface="Arial"/>
                </a:rPr>
                <a:t>M </a:t>
              </a:r>
              <a:r>
                <a:rPr lang="ru-RU" sz="1500" b="1" kern="0" dirty="0">
                  <a:solidFill>
                    <a:prstClr val="black"/>
                  </a:solidFill>
                  <a:latin typeface="Arial"/>
                </a:rPr>
                <a:t>решений. Новые требования к функциональности, </a:t>
              </a:r>
              <a:r>
                <a:rPr lang="ru-RU" sz="1500" b="1" kern="0" dirty="0" smtClean="0">
                  <a:solidFill>
                    <a:prstClr val="black"/>
                  </a:solidFill>
                  <a:latin typeface="Arial"/>
                </a:rPr>
                <a:t>отказоустойчивости</a:t>
              </a:r>
              <a:endParaRPr lang="ru-RU" sz="1500" b="1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089328" y="128069"/>
              <a:ext cx="1080000" cy="2384272"/>
            </a:xfrm>
            <a:prstGeom prst="rect">
              <a:avLst/>
            </a:prstGeom>
            <a:solidFill>
              <a:srgbClr val="282EA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350" kern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Наглядная </a:t>
            </a:r>
            <a:r>
              <a:rPr lang="ru-RU" dirty="0" smtClean="0"/>
              <a:t>визуализация ( </a:t>
            </a:r>
            <a:r>
              <a:rPr lang="ru-RU" dirty="0" err="1" smtClean="0"/>
              <a:t>демо</a:t>
            </a:r>
            <a:r>
              <a:rPr lang="ru-RU" dirty="0" smtClean="0"/>
              <a:t>)  </a:t>
            </a:r>
            <a:endParaRPr lang="ru-RU" dirty="0"/>
          </a:p>
        </p:txBody>
      </p:sp>
      <p:pic>
        <p:nvPicPr>
          <p:cNvPr id="3" name="Аналитик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500" y="699542"/>
            <a:ext cx="7496151" cy="421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Календарное представление и личные заметки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43558"/>
            <a:ext cx="6696744" cy="37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    ДЕЛО 19. Кроссплатформенность и ВЕБ </a:t>
            </a:r>
          </a:p>
        </p:txBody>
      </p:sp>
    </p:spTree>
    <p:extLst>
      <p:ext uri="{BB962C8B-B14F-4D97-AF65-F5344CB8AC3E}">
        <p14:creationId xmlns:p14="http://schemas.microsoft.com/office/powerpoint/2010/main" val="20452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Функциональность и удобство веб-интерфейса 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3718"/>
            <a:ext cx="2090425" cy="155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348"/>
          <a:stretch/>
        </p:blipFill>
        <p:spPr>
          <a:xfrm>
            <a:off x="2885326" y="987574"/>
            <a:ext cx="588865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0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новой версии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0" y="627534"/>
            <a:ext cx="3168352" cy="4104456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ru-RU" dirty="0"/>
              <a:t> Заполнение элементов справочника быстрой подстановкой по первым буквам (Корреспонденты, Адресаты,  Визирующие) </a:t>
            </a:r>
          </a:p>
          <a:p>
            <a:pPr marL="285750" indent="-285750"/>
            <a:r>
              <a:rPr lang="ru-RU" dirty="0"/>
              <a:t>Переход между вкладками по табуляции </a:t>
            </a:r>
          </a:p>
          <a:p>
            <a:pPr marL="285750" indent="-285750"/>
            <a:r>
              <a:rPr lang="ru-RU" dirty="0"/>
              <a:t>Реквизиты РК в РКПД (Согласовал и забыл 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5" y="626768"/>
            <a:ext cx="5554110" cy="345715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96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новой версии ВЕБ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9576" y="1247924"/>
            <a:ext cx="4332864" cy="2763986"/>
          </a:xfrm>
        </p:spPr>
        <p:txBody>
          <a:bodyPr>
            <a:normAutofit/>
          </a:bodyPr>
          <a:lstStyle/>
          <a:p>
            <a:r>
              <a:rPr lang="ru-RU" dirty="0"/>
              <a:t>Настройка справочников </a:t>
            </a:r>
          </a:p>
          <a:p>
            <a:r>
              <a:rPr lang="ru-RU" dirty="0"/>
              <a:t>Работа с буфером </a:t>
            </a:r>
            <a:r>
              <a:rPr lang="ru-RU" dirty="0" smtClean="0"/>
              <a:t>электронных сообщений</a:t>
            </a:r>
          </a:p>
          <a:p>
            <a:r>
              <a:rPr lang="ru-RU" dirty="0" smtClean="0"/>
              <a:t>Дополнительные возможности по персонификации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3A99640-9C72-9E43-8BE7-CA6C42BADEC6}"/>
              </a:ext>
            </a:extLst>
          </p:cNvPr>
          <p:cNvSpPr/>
          <p:nvPr/>
        </p:nvSpPr>
        <p:spPr>
          <a:xfrm>
            <a:off x="1177280" y="1419622"/>
            <a:ext cx="2520280" cy="2520280"/>
          </a:xfrm>
          <a:prstGeom prst="ellipse">
            <a:avLst/>
          </a:prstGeom>
          <a:solidFill>
            <a:srgbClr val="92C6F3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CB31AE-0B27-C449-831B-B6AAB8AF2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12" y="1707654"/>
            <a:ext cx="1363216" cy="136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014" y="123478"/>
            <a:ext cx="7801632" cy="25953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 О чем мы не рассказали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5778" y="1419622"/>
            <a:ext cx="8229600" cy="410445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Интеграция с офисными пакетами </a:t>
            </a:r>
          </a:p>
          <a:p>
            <a:pPr marL="0" indent="0">
              <a:buNone/>
            </a:pPr>
            <a:r>
              <a:rPr lang="ru-RU" dirty="0"/>
              <a:t>Поддержка  отечественных СУБД </a:t>
            </a:r>
          </a:p>
          <a:p>
            <a:pPr marL="0" indent="0">
              <a:buNone/>
            </a:pPr>
            <a:r>
              <a:rPr lang="ru-RU" dirty="0"/>
              <a:t>Элементы интеллектуальной обработки </a:t>
            </a:r>
          </a:p>
          <a:p>
            <a:pPr marL="0" indent="0">
              <a:buNone/>
            </a:pPr>
            <a:r>
              <a:rPr lang="ru-RU" dirty="0"/>
              <a:t>Диалоговые интерфейсы</a:t>
            </a:r>
          </a:p>
          <a:p>
            <a:pPr marL="0" indent="0">
              <a:buNone/>
            </a:pPr>
            <a:r>
              <a:rPr lang="ru-RU" dirty="0"/>
              <a:t>Юридическая значимость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Обо всем этом – в следующих докладах!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DD258A0-0EC7-6944-A3A2-7750BB860A4C}"/>
              </a:ext>
            </a:extLst>
          </p:cNvPr>
          <p:cNvSpPr/>
          <p:nvPr/>
        </p:nvSpPr>
        <p:spPr>
          <a:xfrm>
            <a:off x="539552" y="1419622"/>
            <a:ext cx="2520280" cy="2520280"/>
          </a:xfrm>
          <a:prstGeom prst="ellipse">
            <a:avLst/>
          </a:prstGeom>
          <a:solidFill>
            <a:srgbClr val="92C6F3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35C445-0443-D441-A10D-8AA82B4AE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191863"/>
            <a:ext cx="1224136" cy="9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5D6D69F-07EB-D049-AE45-D9C4ABC6A32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605BEE-6C16-574B-A0EB-122AFD934ECF}"/>
              </a:ext>
            </a:extLst>
          </p:cNvPr>
          <p:cNvSpPr/>
          <p:nvPr/>
        </p:nvSpPr>
        <p:spPr>
          <a:xfrm>
            <a:off x="0" y="1270945"/>
            <a:ext cx="9144000" cy="2211710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0" bIns="360000" rtlCol="0" anchor="ctr">
            <a:no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Спасибо за внимание!</a:t>
            </a:r>
          </a:p>
        </p:txBody>
      </p:sp>
      <p:pic>
        <p:nvPicPr>
          <p:cNvPr id="15" name="Рисунок 14" descr="Logo-Color-RGB.png">
            <a:extLst>
              <a:ext uri="{FF2B5EF4-FFF2-40B4-BE49-F238E27FC236}">
                <a16:creationId xmlns:a16="http://schemas.microsoft.com/office/drawing/2014/main" id="{B8B13B46-1F77-8E4B-8EBB-46E896445E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3435846"/>
            <a:ext cx="2384568" cy="960000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5D40B0F-5490-6C4F-A9A5-479A4755B234}"/>
              </a:ext>
            </a:extLst>
          </p:cNvPr>
          <p:cNvGrpSpPr/>
          <p:nvPr/>
        </p:nvGrpSpPr>
        <p:grpSpPr>
          <a:xfrm>
            <a:off x="0" y="4603499"/>
            <a:ext cx="9144000" cy="180000"/>
            <a:chOff x="0" y="4963500"/>
            <a:chExt cx="9144000" cy="180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84A83466-D44B-0E4C-88DE-822F2594EA34}"/>
                </a:ext>
              </a:extLst>
            </p:cNvPr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FB54C8B0-F78B-1B44-AB0A-1D86FA652C03}"/>
                </a:ext>
              </a:extLst>
            </p:cNvPr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D1629E9-4F48-8944-B51B-FFC5480E6788}"/>
                </a:ext>
              </a:extLst>
            </p:cNvPr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4E90F87-6797-6B4F-ACC5-9C78009FD403}"/>
                </a:ext>
              </a:extLst>
            </p:cNvPr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одзаголовок 4">
            <a:extLst>
              <a:ext uri="{FF2B5EF4-FFF2-40B4-BE49-F238E27FC236}">
                <a16:creationId xmlns:a16="http://schemas.microsoft.com/office/drawing/2014/main" id="{2C5E8873-49AD-0147-BA5E-89D7C6B50EB9}"/>
              </a:ext>
            </a:extLst>
          </p:cNvPr>
          <p:cNvSpPr txBox="1">
            <a:spLocks/>
          </p:cNvSpPr>
          <p:nvPr/>
        </p:nvSpPr>
        <p:spPr>
          <a:xfrm>
            <a:off x="396000" y="3921900"/>
            <a:ext cx="6400800" cy="661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Сергей Полтев</a:t>
            </a:r>
          </a:p>
        </p:txBody>
      </p:sp>
    </p:spTree>
    <p:extLst>
      <p:ext uri="{BB962C8B-B14F-4D97-AF65-F5344CB8AC3E}">
        <p14:creationId xmlns:p14="http://schemas.microsoft.com/office/powerpoint/2010/main" val="7253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Требования  к СЭД</a:t>
            </a:r>
            <a:r>
              <a:rPr lang="en-US" dirty="0"/>
              <a:t>/ECM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35646"/>
            <a:ext cx="8229600" cy="4104456"/>
          </a:xfrm>
        </p:spPr>
        <p:txBody>
          <a:bodyPr/>
          <a:lstStyle/>
          <a:p>
            <a:r>
              <a:rPr lang="ru-RU" dirty="0"/>
              <a:t>Гибкость и адаптивность ( объекты, процессы, интерфейсы)</a:t>
            </a:r>
          </a:p>
          <a:p>
            <a:r>
              <a:rPr lang="ru-RU" dirty="0"/>
              <a:t>Наглядная визуализация, микро и макро представления </a:t>
            </a:r>
          </a:p>
          <a:p>
            <a:r>
              <a:rPr lang="ru-RU" dirty="0"/>
              <a:t>Универсальность и кросс-</a:t>
            </a:r>
            <a:r>
              <a:rPr lang="ru-RU" dirty="0" err="1"/>
              <a:t>платформенность</a:t>
            </a:r>
            <a:r>
              <a:rPr lang="ru-RU" dirty="0"/>
              <a:t> </a:t>
            </a:r>
          </a:p>
          <a:p>
            <a:r>
              <a:rPr lang="ru-RU" dirty="0"/>
              <a:t>Интеграционные возможности </a:t>
            </a:r>
          </a:p>
          <a:p>
            <a:r>
              <a:rPr lang="ru-RU" dirty="0"/>
              <a:t>Быстродействие</a:t>
            </a:r>
            <a:r>
              <a:rPr lang="en-US" dirty="0"/>
              <a:t>/</a:t>
            </a:r>
            <a:r>
              <a:rPr lang="ru-RU" dirty="0"/>
              <a:t>отказоустойчивость </a:t>
            </a:r>
          </a:p>
          <a:p>
            <a:r>
              <a:rPr lang="ru-RU" dirty="0"/>
              <a:t>Безопасность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9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7801632" cy="259538"/>
          </a:xfrm>
        </p:spPr>
        <p:txBody>
          <a:bodyPr>
            <a:normAutofit fontScale="90000"/>
          </a:bodyPr>
          <a:lstStyle/>
          <a:p>
            <a:r>
              <a:rPr lang="ru-RU" dirty="0"/>
              <a:t>Цитаты</a:t>
            </a:r>
            <a:r>
              <a:rPr lang="en-US" dirty="0"/>
              <a:t> </a:t>
            </a:r>
            <a:r>
              <a:rPr lang="ru-RU" dirty="0"/>
              <a:t>от пользователей до внедрения СЭД «ДЕЛО»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291830"/>
            <a:ext cx="1471979" cy="146342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79512" y="771550"/>
            <a:ext cx="4954472" cy="709982"/>
            <a:chOff x="168880" y="700198"/>
            <a:chExt cx="4954472" cy="709982"/>
          </a:xfrm>
          <a:effectLst/>
        </p:grpSpPr>
        <p:sp>
          <p:nvSpPr>
            <p:cNvPr id="11" name="Скругленная прямоугольная выноска 10"/>
            <p:cNvSpPr/>
            <p:nvPr/>
          </p:nvSpPr>
          <p:spPr>
            <a:xfrm>
              <a:off x="168880" y="700198"/>
              <a:ext cx="4954472" cy="709982"/>
            </a:xfrm>
            <a:prstGeom prst="wedgeRoundRectCallout">
              <a:avLst>
                <a:gd name="adj1" fmla="val -45335"/>
                <a:gd name="adj2" fmla="val 11690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93592" y="720754"/>
              <a:ext cx="48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Документооборот – это важно, но наш отдел сейчас очень занят, поэтому мы не будем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69215" y="2261617"/>
            <a:ext cx="3775066" cy="768433"/>
            <a:chOff x="148862" y="2229684"/>
            <a:chExt cx="3775066" cy="768433"/>
          </a:xfrm>
        </p:grpSpPr>
        <p:sp>
          <p:nvSpPr>
            <p:cNvPr id="16" name="Скругленная прямоугольная выноска 15"/>
            <p:cNvSpPr/>
            <p:nvPr/>
          </p:nvSpPr>
          <p:spPr>
            <a:xfrm>
              <a:off x="168880" y="2229684"/>
              <a:ext cx="3755048" cy="768433"/>
            </a:xfrm>
            <a:prstGeom prst="wedgeRoundRectCallout">
              <a:avLst>
                <a:gd name="adj1" fmla="val -45335"/>
                <a:gd name="adj2" fmla="val 11690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48862" y="2279232"/>
              <a:ext cx="377506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Мы теперь будем вместо работы </a:t>
              </a:r>
              <a:br>
                <a:rPr lang="ru-RU" sz="1600" dirty="0">
                  <a:latin typeface="+mj-lt"/>
                </a:rPr>
              </a:br>
              <a:r>
                <a:rPr lang="ru-RU" sz="1600" dirty="0">
                  <a:latin typeface="+mj-lt"/>
                </a:rPr>
                <a:t>на эти кнопочки нажимать?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438616" y="1448687"/>
            <a:ext cx="4572000" cy="950141"/>
            <a:chOff x="4462800" y="1107570"/>
            <a:chExt cx="4572000" cy="950141"/>
          </a:xfrm>
          <a:effectLst/>
        </p:grpSpPr>
        <p:sp>
          <p:nvSpPr>
            <p:cNvPr id="12" name="Скругленная прямоугольная выноска 11"/>
            <p:cNvSpPr/>
            <p:nvPr/>
          </p:nvSpPr>
          <p:spPr>
            <a:xfrm>
              <a:off x="4462800" y="1107570"/>
              <a:ext cx="4572000" cy="950141"/>
            </a:xfrm>
            <a:prstGeom prst="wedgeRoundRectCallout">
              <a:avLst>
                <a:gd name="adj1" fmla="val 38217"/>
                <a:gd name="adj2" fmla="val 13183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462800" y="1125427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Нет мы отчет не подготовили. Тут у нас дурдом, документооборот устанавливают.</a:t>
              </a:r>
            </a:p>
            <a:p>
              <a:pPr algn="ctr"/>
              <a:r>
                <a:rPr lang="ru-RU" sz="1600" dirty="0">
                  <a:latin typeface="+mj-lt"/>
                </a:rPr>
                <a:t> Как тут вообще работать?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331811" y="2757023"/>
            <a:ext cx="4320480" cy="1165176"/>
            <a:chOff x="4355976" y="2846734"/>
            <a:chExt cx="4320480" cy="1165176"/>
          </a:xfrm>
        </p:grpSpPr>
        <p:sp>
          <p:nvSpPr>
            <p:cNvPr id="20" name="Скругленная прямоугольная выноска 19"/>
            <p:cNvSpPr/>
            <p:nvPr/>
          </p:nvSpPr>
          <p:spPr>
            <a:xfrm>
              <a:off x="4355976" y="2846734"/>
              <a:ext cx="4320480" cy="1165176"/>
            </a:xfrm>
            <a:prstGeom prst="wedgeRoundRectCallout">
              <a:avLst>
                <a:gd name="adj1" fmla="val 7200"/>
                <a:gd name="adj2" fmla="val 12372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355976" y="2982549"/>
              <a:ext cx="43204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+mj-lt"/>
                </a:rPr>
                <a:t>У нас куплено </a:t>
              </a:r>
              <a:r>
                <a:rPr lang="ru-RU" sz="1600" dirty="0" err="1">
                  <a:latin typeface="+mj-lt"/>
                </a:rPr>
                <a:t>xx</a:t>
              </a:r>
              <a:r>
                <a:rPr lang="ru-RU" sz="1600" dirty="0">
                  <a:latin typeface="+mj-lt"/>
                </a:rPr>
                <a:t> лицензий, мы оплачиваем техподдержку но системой пользуется только секретарь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532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</a:t>
            </a:r>
            <a:r>
              <a:rPr lang="ru-RU" dirty="0"/>
              <a:t>ЭД «ДЕЛО». Новые возможности </a:t>
            </a:r>
          </a:p>
        </p:txBody>
      </p:sp>
    </p:spTree>
    <p:extLst>
      <p:ext uri="{BB962C8B-B14F-4D97-AF65-F5344CB8AC3E}">
        <p14:creationId xmlns:p14="http://schemas.microsoft.com/office/powerpoint/2010/main" val="375529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СЭД «ДЕЛО». Главная страница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0" b="3097"/>
          <a:stretch/>
        </p:blipFill>
        <p:spPr>
          <a:xfrm>
            <a:off x="806963" y="699542"/>
            <a:ext cx="7530074" cy="403244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979C71-D73A-7646-A1A3-5A2129050A06}"/>
              </a:ext>
            </a:extLst>
          </p:cNvPr>
          <p:cNvSpPr/>
          <p:nvPr/>
        </p:nvSpPr>
        <p:spPr>
          <a:xfrm>
            <a:off x="1091779" y="743000"/>
            <a:ext cx="1512168" cy="45719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F5509D-5100-2F46-8423-D7C11F9B9846}"/>
              </a:ext>
            </a:extLst>
          </p:cNvPr>
          <p:cNvSpPr/>
          <p:nvPr/>
        </p:nvSpPr>
        <p:spPr>
          <a:xfrm>
            <a:off x="1104777" y="773375"/>
            <a:ext cx="1512168" cy="45719"/>
          </a:xfrm>
          <a:prstGeom prst="rect">
            <a:avLst/>
          </a:prstGeom>
          <a:solidFill>
            <a:srgbClr val="F7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27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Гибкость настроек </a:t>
            </a:r>
          </a:p>
        </p:txBody>
      </p:sp>
    </p:spTree>
    <p:extLst>
      <p:ext uri="{BB962C8B-B14F-4D97-AF65-F5344CB8AC3E}">
        <p14:creationId xmlns:p14="http://schemas.microsoft.com/office/powerpoint/2010/main" val="9195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Конструктор  дополнительных реквизитов </a:t>
            </a:r>
          </a:p>
        </p:txBody>
      </p:sp>
      <p:pic>
        <p:nvPicPr>
          <p:cNvPr id="1026" name="Рисунок 4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71550"/>
            <a:ext cx="4996521" cy="393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480399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A40165-E582-674F-AA81-BCEA7240992B}"/>
              </a:ext>
            </a:extLst>
          </p:cNvPr>
          <p:cNvSpPr/>
          <p:nvPr/>
        </p:nvSpPr>
        <p:spPr>
          <a:xfrm>
            <a:off x="2470770" y="885192"/>
            <a:ext cx="2232248" cy="72008"/>
          </a:xfrm>
          <a:prstGeom prst="rect">
            <a:avLst/>
          </a:prstGeom>
          <a:solidFill>
            <a:srgbClr val="F1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E03A90-0480-4B47-B3D4-77F085B79305}"/>
              </a:ext>
            </a:extLst>
          </p:cNvPr>
          <p:cNvSpPr/>
          <p:nvPr/>
        </p:nvSpPr>
        <p:spPr>
          <a:xfrm>
            <a:off x="2483768" y="915567"/>
            <a:ext cx="2232248" cy="72008"/>
          </a:xfrm>
          <a:prstGeom prst="rect">
            <a:avLst/>
          </a:prstGeom>
          <a:solidFill>
            <a:srgbClr val="F1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Конструктор  дополнительных реквизитов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480399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A40165-E582-674F-AA81-BCEA7240992B}"/>
              </a:ext>
            </a:extLst>
          </p:cNvPr>
          <p:cNvSpPr/>
          <p:nvPr/>
        </p:nvSpPr>
        <p:spPr>
          <a:xfrm>
            <a:off x="2470770" y="885192"/>
            <a:ext cx="2232248" cy="72008"/>
          </a:xfrm>
          <a:prstGeom prst="rect">
            <a:avLst/>
          </a:prstGeom>
          <a:solidFill>
            <a:srgbClr val="F1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E03A90-0480-4B47-B3D4-77F085B79305}"/>
              </a:ext>
            </a:extLst>
          </p:cNvPr>
          <p:cNvSpPr/>
          <p:nvPr/>
        </p:nvSpPr>
        <p:spPr>
          <a:xfrm>
            <a:off x="2483768" y="915567"/>
            <a:ext cx="2232248" cy="72008"/>
          </a:xfrm>
          <a:prstGeom prst="rect">
            <a:avLst/>
          </a:prstGeom>
          <a:solidFill>
            <a:srgbClr val="F1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Конструктор доп реквизит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756996"/>
            <a:ext cx="6912768" cy="35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0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Шаблоны презентаций">
  <a:themeElements>
    <a:clrScheme name="ЭОС СТИЛЬ">
      <a:dk1>
        <a:sysClr val="windowText" lastClr="000000"/>
      </a:dk1>
      <a:lt1>
        <a:sysClr val="window" lastClr="FFFFFF"/>
      </a:lt1>
      <a:dk2>
        <a:srgbClr val="2D3494"/>
      </a:dk2>
      <a:lt2>
        <a:srgbClr val="F2F2F2"/>
      </a:lt2>
      <a:accent1>
        <a:srgbClr val="7030A0"/>
      </a:accent1>
      <a:accent2>
        <a:srgbClr val="BF0D3E"/>
      </a:accent2>
      <a:accent3>
        <a:srgbClr val="440099"/>
      </a:accent3>
      <a:accent4>
        <a:srgbClr val="5C068C"/>
      </a:accent4>
      <a:accent5>
        <a:srgbClr val="87189D"/>
      </a:accent5>
      <a:accent6>
        <a:srgbClr val="BB16A3"/>
      </a:accent6>
      <a:hlink>
        <a:srgbClr val="21266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A89B0DE8416C4D876FFFEA5F9B2278" ma:contentTypeVersion="11" ma:contentTypeDescription="Создание документа." ma:contentTypeScope="" ma:versionID="d2bac14fe2af694e07da6c6c8f7a2181">
  <xsd:schema xmlns:xsd="http://www.w3.org/2001/XMLSchema" xmlns:xs="http://www.w3.org/2001/XMLSchema" xmlns:p="http://schemas.microsoft.com/office/2006/metadata/properties" xmlns:ns2="a83e8710-f6e5-46a6-9c0d-dc56b2fd10f4" xmlns:ns3="df35e43c-8ef9-4f7b-af58-4d1dc73a3b6d" targetNamespace="http://schemas.microsoft.com/office/2006/metadata/properties" ma:root="true" ma:fieldsID="82c8851a7a8fff792b168960e0e6cc8d" ns2:_="" ns3:_="">
    <xsd:import namespace="a83e8710-f6e5-46a6-9c0d-dc56b2fd10f4"/>
    <xsd:import namespace="df35e43c-8ef9-4f7b-af58-4d1dc73a3b6d"/>
    <xsd:element name="properties">
      <xsd:complexType>
        <xsd:sequence>
          <xsd:element name="documentManagement">
            <xsd:complexType>
              <xsd:all>
                <xsd:element ref="ns2:_x0414__x0430__x0442__x0430_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e8710-f6e5-46a6-9c0d-dc56b2fd10f4" elementFormDefault="qualified">
    <xsd:import namespace="http://schemas.microsoft.com/office/2006/documentManagement/types"/>
    <xsd:import namespace="http://schemas.microsoft.com/office/infopath/2007/PartnerControls"/>
    <xsd:element name="_x0414__x0430__x0442__x0430_" ma:index="8" nillable="true" ma:displayName="Дата" ma:format="DateOnly" ma:internalName="_x0414__x0430__x0442__x0430_">
      <xsd:simpleType>
        <xsd:restriction base="dms:DateTime"/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5e43c-8ef9-4f7b-af58-4d1dc73a3b6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4__x0430__x0442__x0430_ xmlns="a83e8710-f6e5-46a6-9c0d-dc56b2fd10f4" xsi:nil="true"/>
  </documentManagement>
</p:properties>
</file>

<file path=customXml/itemProps1.xml><?xml version="1.0" encoding="utf-8"?>
<ds:datastoreItem xmlns:ds="http://schemas.openxmlformats.org/officeDocument/2006/customXml" ds:itemID="{D469CF78-8A1F-4782-9F31-205EB3D42219}"/>
</file>

<file path=customXml/itemProps2.xml><?xml version="1.0" encoding="utf-8"?>
<ds:datastoreItem xmlns:ds="http://schemas.openxmlformats.org/officeDocument/2006/customXml" ds:itemID="{52E5D82A-B3F3-4A3A-A2A7-AAE2026D8747}"/>
</file>

<file path=customXml/itemProps3.xml><?xml version="1.0" encoding="utf-8"?>
<ds:datastoreItem xmlns:ds="http://schemas.openxmlformats.org/officeDocument/2006/customXml" ds:itemID="{3D3E0B39-66EA-4D70-888A-6DD73533F8BB}"/>
</file>

<file path=docProps/app.xml><?xml version="1.0" encoding="utf-8"?>
<Properties xmlns="http://schemas.openxmlformats.org/officeDocument/2006/extended-properties" xmlns:vt="http://schemas.openxmlformats.org/officeDocument/2006/docPropsVTypes">
  <Template>Шаблоны презентаций</Template>
  <TotalTime>4348</TotalTime>
  <Words>317</Words>
  <Application>Microsoft Office PowerPoint</Application>
  <PresentationFormat>Экран (16:9)</PresentationFormat>
  <Paragraphs>59</Paragraphs>
  <Slides>27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Segoe UI</vt:lpstr>
      <vt:lpstr>Times New Roman</vt:lpstr>
      <vt:lpstr>Wingdings</vt:lpstr>
      <vt:lpstr>Шаблоны презентаций</vt:lpstr>
      <vt:lpstr>Тенденции развития. Новые возможности СЭД «ДЕЛО». </vt:lpstr>
      <vt:lpstr>Общие тенденции</vt:lpstr>
      <vt:lpstr>Требования  к СЭД/ECM </vt:lpstr>
      <vt:lpstr>Цитаты от пользователей до внедрения СЭД «ДЕЛО» </vt:lpstr>
      <vt:lpstr>CЭД «ДЕЛО». Новые возможности </vt:lpstr>
      <vt:lpstr> СЭД «ДЕЛО». Главная страница </vt:lpstr>
      <vt:lpstr>Гибкость настроек </vt:lpstr>
      <vt:lpstr>Конструктор  дополнительных реквизитов </vt:lpstr>
      <vt:lpstr>Конструктор  дополнительных реквизитов </vt:lpstr>
      <vt:lpstr>Конструктор шаблонов  файлов </vt:lpstr>
      <vt:lpstr>Конструктор шаблонов  файлов </vt:lpstr>
      <vt:lpstr>Гибкость процессов обработки </vt:lpstr>
      <vt:lpstr>Гибкость процессов обработки </vt:lpstr>
      <vt:lpstr>Гибкость процессов обработки </vt:lpstr>
      <vt:lpstr>Гибкость процессов обработки </vt:lpstr>
      <vt:lpstr>Конструктор процессов обработки ( демо) </vt:lpstr>
      <vt:lpstr>Наглядная визуализация результатов </vt:lpstr>
      <vt:lpstr>Наглядная визуализация результатов – данные по РКПД  </vt:lpstr>
      <vt:lpstr>Наглядная визуализация – данные по поручениям </vt:lpstr>
      <vt:lpstr>Наглядная визуализация ( демо)  </vt:lpstr>
      <vt:lpstr>Календарное представление и личные заметки </vt:lpstr>
      <vt:lpstr>     ДЕЛО 19. Кроссплатформенность и ВЕБ </vt:lpstr>
      <vt:lpstr>Функциональность и удобство веб-интерфейса </vt:lpstr>
      <vt:lpstr>В новой версии </vt:lpstr>
      <vt:lpstr>В новой версии ВЕБ </vt:lpstr>
      <vt:lpstr>   О чем мы не рассказали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Плешкова Елена Алексеевна</dc:creator>
  <cp:lastModifiedBy>user</cp:lastModifiedBy>
  <cp:revision>228</cp:revision>
  <cp:lastPrinted>2017-06-02T05:36:05Z</cp:lastPrinted>
  <dcterms:created xsi:type="dcterms:W3CDTF">2016-11-17T12:51:41Z</dcterms:created>
  <dcterms:modified xsi:type="dcterms:W3CDTF">2019-09-19T02:22:12Z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0x010100B9A89B0DE8416C4D876FFFEA5F9B2278</vt:lpwstr>
  </property>
</Properties>
</file>