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6"/>
  </p:notesMasterIdLst>
  <p:sldIdLst>
    <p:sldId id="510" r:id="rId5"/>
    <p:sldId id="693" r:id="rId6"/>
    <p:sldId id="314" r:id="rId7"/>
    <p:sldId id="721" r:id="rId8"/>
    <p:sldId id="722" r:id="rId9"/>
    <p:sldId id="723" r:id="rId10"/>
    <p:sldId id="735" r:id="rId11"/>
    <p:sldId id="725" r:id="rId12"/>
    <p:sldId id="724" r:id="rId13"/>
    <p:sldId id="726" r:id="rId14"/>
    <p:sldId id="307" r:id="rId15"/>
    <p:sldId id="308" r:id="rId16"/>
    <p:sldId id="309" r:id="rId17"/>
    <p:sldId id="311" r:id="rId18"/>
    <p:sldId id="727" r:id="rId19"/>
    <p:sldId id="728" r:id="rId20"/>
    <p:sldId id="731" r:id="rId21"/>
    <p:sldId id="733" r:id="rId22"/>
    <p:sldId id="732" r:id="rId23"/>
    <p:sldId id="717" r:id="rId24"/>
    <p:sldId id="729" r:id="rId25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0000FF"/>
    <a:srgbClr val="7E36B4"/>
    <a:srgbClr val="7C42AC"/>
    <a:srgbClr val="7E42B0"/>
    <a:srgbClr val="DCDCDC"/>
    <a:srgbClr val="4900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51" autoAdjust="0"/>
    <p:restoredTop sz="93886" autoAdjust="0"/>
  </p:normalViewPr>
  <p:slideViewPr>
    <p:cSldViewPr>
      <p:cViewPr varScale="1">
        <p:scale>
          <a:sx n="150" d="100"/>
          <a:sy n="150" d="100"/>
        </p:scale>
        <p:origin x="696" y="9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981528-090D-4E4C-954C-76378BF6171A}" type="datetimeFigureOut">
              <a:rPr lang="ru-RU" smtClean="0"/>
              <a:t>18.09.2019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14CB45-614D-457E-86EB-29BBF55BFB4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8896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91DC4-ECE2-4AD2-B927-D1DB97B271B3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38585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91DC4-ECE2-4AD2-B927-D1DB97B271B3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50689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Комфортная работа </a:t>
            </a:r>
            <a:r>
              <a:rPr lang="en-US" sz="1200" dirty="0"/>
              <a:t>c </a:t>
            </a:r>
            <a:r>
              <a:rPr lang="ru-RU" sz="1200" dirty="0"/>
              <a:t>информацией, документами, поручениями и отчетами в любой точке мира</a:t>
            </a:r>
            <a:endParaRPr lang="ru-RU" sz="1200" dirty="0">
              <a:solidFill>
                <a:schemeClr val="bg1"/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4CB45-614D-457E-86EB-29BBF55BFB4E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26830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Комфортная работа </a:t>
            </a:r>
            <a:r>
              <a:rPr lang="en-US" sz="1200" dirty="0"/>
              <a:t>c </a:t>
            </a:r>
            <a:r>
              <a:rPr lang="ru-RU" sz="1200" dirty="0"/>
              <a:t>информацией, документами, поручениями и отчетами в любой точке мира</a:t>
            </a:r>
            <a:endParaRPr lang="ru-RU" sz="1200" dirty="0">
              <a:solidFill>
                <a:schemeClr val="bg1"/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4CB45-614D-457E-86EB-29BBF55BFB4E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26489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91DC4-ECE2-4AD2-B927-D1DB97B271B3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1448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6968" y="1599642"/>
            <a:ext cx="8105472" cy="1620180"/>
          </a:xfrm>
        </p:spPr>
        <p:txBody>
          <a:bodyPr>
            <a:normAutofit/>
          </a:bodyPr>
          <a:lstStyle>
            <a:lvl1pPr algn="l"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6000" y="3921900"/>
            <a:ext cx="6400800" cy="66150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877500"/>
            <a:ext cx="2133600" cy="163607"/>
          </a:xfrm>
        </p:spPr>
        <p:txBody>
          <a:bodyPr/>
          <a:lstStyle>
            <a:lvl1pPr>
              <a:defRPr sz="11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85224F9-8AA0-4D3F-B0BA-5A395F002224}" type="datetimeFigureOut">
              <a:rPr lang="ru-RU" smtClean="0"/>
              <a:pPr/>
              <a:t>18.09.2019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877500"/>
            <a:ext cx="2133600" cy="163607"/>
          </a:xfrm>
        </p:spPr>
        <p:txBody>
          <a:bodyPr/>
          <a:lstStyle>
            <a:lvl1pPr>
              <a:defRPr sz="11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1FD15C0-A5E7-415B-A6B1-363F26F49D24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0" y="270000"/>
            <a:ext cx="9144000" cy="594000"/>
            <a:chOff x="0" y="360000"/>
            <a:chExt cx="9144000" cy="792000"/>
          </a:xfrm>
        </p:grpSpPr>
        <p:sp>
          <p:nvSpPr>
            <p:cNvPr id="8" name="Прямоугольник 7"/>
            <p:cNvSpPr/>
            <p:nvPr/>
          </p:nvSpPr>
          <p:spPr>
            <a:xfrm flipH="1">
              <a:off x="0" y="360000"/>
              <a:ext cx="6768000" cy="792000"/>
            </a:xfrm>
            <a:prstGeom prst="rect">
              <a:avLst/>
            </a:prstGeom>
            <a:solidFill>
              <a:srgbClr val="FF8200"/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0" tIns="180000" rIns="180000" bIns="180000" rtlCol="0" anchor="ctr" anchorCtr="0">
              <a:noAutofit/>
            </a:bodyPr>
            <a:lstStyle/>
            <a:p>
              <a:endParaRPr lang="ru-RU" sz="14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 flipH="1">
              <a:off x="6768000" y="360000"/>
              <a:ext cx="792000" cy="792000"/>
            </a:xfrm>
            <a:prstGeom prst="rect">
              <a:avLst/>
            </a:prstGeom>
            <a:solidFill>
              <a:srgbClr val="FC4C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Прямоугольник 9"/>
            <p:cNvSpPr/>
            <p:nvPr/>
          </p:nvSpPr>
          <p:spPr>
            <a:xfrm flipH="1">
              <a:off x="7560000" y="360000"/>
              <a:ext cx="792000" cy="792000"/>
            </a:xfrm>
            <a:prstGeom prst="rect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dirty="0"/>
            </a:p>
          </p:txBody>
        </p:sp>
        <p:sp>
          <p:nvSpPr>
            <p:cNvPr id="11" name="Прямоугольник 10"/>
            <p:cNvSpPr/>
            <p:nvPr/>
          </p:nvSpPr>
          <p:spPr>
            <a:xfrm flipH="1">
              <a:off x="8352000" y="360000"/>
              <a:ext cx="792000" cy="792000"/>
            </a:xfrm>
            <a:prstGeom prst="rect">
              <a:avLst/>
            </a:prstGeom>
            <a:solidFill>
              <a:srgbClr val="BF0D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12" name="Группа 11"/>
          <p:cNvGrpSpPr/>
          <p:nvPr userDrawn="1"/>
        </p:nvGrpSpPr>
        <p:grpSpPr>
          <a:xfrm>
            <a:off x="0" y="4742500"/>
            <a:ext cx="9144000" cy="135000"/>
            <a:chOff x="0" y="4963500"/>
            <a:chExt cx="9144000" cy="180000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2376000" y="4963500"/>
              <a:ext cx="6768000" cy="180000"/>
            </a:xfrm>
            <a:prstGeom prst="rect">
              <a:avLst/>
            </a:prstGeom>
            <a:solidFill>
              <a:srgbClr val="BB16A3"/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b" anchorCtr="0">
              <a:noAutofit/>
            </a:bodyPr>
            <a:lstStyle/>
            <a:p>
              <a:endParaRPr lang="ru-RU" sz="1200" dirty="0">
                <a:solidFill>
                  <a:srgbClr val="FFFFFF"/>
                </a:solidFill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1584000" y="4963500"/>
              <a:ext cx="792000" cy="180000"/>
            </a:xfrm>
            <a:prstGeom prst="rect">
              <a:avLst/>
            </a:prstGeom>
            <a:solidFill>
              <a:srgbClr val="8718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792000" y="4963500"/>
              <a:ext cx="792000" cy="180000"/>
            </a:xfrm>
            <a:prstGeom prst="rect">
              <a:avLst/>
            </a:prstGeom>
            <a:solidFill>
              <a:srgbClr val="5C06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dirty="0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0" y="4963500"/>
              <a:ext cx="792000" cy="180000"/>
            </a:xfrm>
            <a:prstGeom prst="rect">
              <a:avLst/>
            </a:prstGeom>
            <a:solidFill>
              <a:srgbClr val="171C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275856" y="4877500"/>
            <a:ext cx="2895600" cy="163607"/>
          </a:xfrm>
        </p:spPr>
        <p:txBody>
          <a:bodyPr/>
          <a:lstStyle>
            <a:lvl1pPr algn="ctr">
              <a:defRPr sz="11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pic>
        <p:nvPicPr>
          <p:cNvPr id="22" name="Рисунок 21" descr="Logo-Color-RGB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061787" y="3867894"/>
            <a:ext cx="1788426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119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Группа 52"/>
          <p:cNvGrpSpPr/>
          <p:nvPr userDrawn="1"/>
        </p:nvGrpSpPr>
        <p:grpSpPr>
          <a:xfrm>
            <a:off x="0" y="-260"/>
            <a:ext cx="9144000" cy="540260"/>
            <a:chOff x="0" y="0"/>
            <a:chExt cx="9144000" cy="540260"/>
          </a:xfrm>
        </p:grpSpPr>
        <p:sp>
          <p:nvSpPr>
            <p:cNvPr id="29" name="Прямоугольник 28"/>
            <p:cNvSpPr/>
            <p:nvPr/>
          </p:nvSpPr>
          <p:spPr>
            <a:xfrm flipH="1">
              <a:off x="0" y="0"/>
              <a:ext cx="6768000" cy="540000"/>
            </a:xfrm>
            <a:prstGeom prst="rect">
              <a:avLst/>
            </a:prstGeom>
            <a:solidFill>
              <a:srgbClr val="171C8F"/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0" tIns="180000" rIns="180000" bIns="180000" rtlCol="0" anchor="ctr" anchorCtr="0">
              <a:noAutofit/>
            </a:bodyPr>
            <a:lstStyle/>
            <a:p>
              <a:endParaRPr lang="ru-RU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Прямоугольник 29"/>
            <p:cNvSpPr/>
            <p:nvPr/>
          </p:nvSpPr>
          <p:spPr>
            <a:xfrm flipH="1">
              <a:off x="6768000" y="260"/>
              <a:ext cx="792000" cy="540000"/>
            </a:xfrm>
            <a:prstGeom prst="rect">
              <a:avLst/>
            </a:prstGeom>
            <a:solidFill>
              <a:srgbClr val="5C06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dirty="0"/>
            </a:p>
          </p:txBody>
        </p:sp>
        <p:sp>
          <p:nvSpPr>
            <p:cNvPr id="31" name="Прямоугольник 30"/>
            <p:cNvSpPr/>
            <p:nvPr/>
          </p:nvSpPr>
          <p:spPr>
            <a:xfrm flipH="1">
              <a:off x="7560000" y="260"/>
              <a:ext cx="792000" cy="540000"/>
            </a:xfrm>
            <a:prstGeom prst="rect">
              <a:avLst/>
            </a:prstGeom>
            <a:solidFill>
              <a:srgbClr val="8718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dirty="0"/>
            </a:p>
          </p:txBody>
        </p:sp>
        <p:sp>
          <p:nvSpPr>
            <p:cNvPr id="32" name="Прямоугольник 31"/>
            <p:cNvSpPr/>
            <p:nvPr/>
          </p:nvSpPr>
          <p:spPr>
            <a:xfrm flipH="1">
              <a:off x="8352000" y="0"/>
              <a:ext cx="792000" cy="540000"/>
            </a:xfrm>
            <a:prstGeom prst="rect">
              <a:avLst/>
            </a:prstGeom>
            <a:solidFill>
              <a:srgbClr val="BB16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dirty="0"/>
            </a:p>
          </p:txBody>
        </p:sp>
        <p:pic>
          <p:nvPicPr>
            <p:cNvPr id="33" name="Рисунок 32" descr="EOS-White-RGB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50000" y="72000"/>
              <a:ext cx="396000" cy="396000"/>
            </a:xfrm>
            <a:prstGeom prst="rect">
              <a:avLst/>
            </a:prstGeom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60" y="139971"/>
            <a:ext cx="7801632" cy="259538"/>
          </a:xfrm>
        </p:spPr>
        <p:txBody>
          <a:bodyPr>
            <a:normAutofit/>
          </a:bodyPr>
          <a:lstStyle>
            <a:lvl1pPr algn="l">
              <a:defRPr sz="200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0008" y="627534"/>
            <a:ext cx="8229600" cy="4104456"/>
          </a:xfrm>
        </p:spPr>
        <p:txBody>
          <a:bodyPr>
            <a:normAutofit/>
          </a:bodyPr>
          <a:lstStyle>
            <a:lvl1pPr>
              <a:buClr>
                <a:schemeClr val="accent4"/>
              </a:buCl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Clr>
                <a:schemeClr val="accent5"/>
              </a:buClr>
              <a:buSzPct val="80000"/>
              <a:buFont typeface="Wingdings" panose="05000000000000000000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chemeClr val="accent5"/>
              </a:buCl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accent5"/>
              </a:buCl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accent5"/>
              </a:buCl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180752"/>
          </a:xfrm>
        </p:spPr>
        <p:txBody>
          <a:bodyPr/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85224F9-8AA0-4D3F-B0BA-5A395F002224}" type="datetimeFigureOut">
              <a:rPr lang="ru-RU" smtClean="0"/>
              <a:pPr/>
              <a:t>18.09.2019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180752"/>
          </a:xfrm>
        </p:spPr>
        <p:txBody>
          <a:bodyPr/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180752"/>
          </a:xfrm>
        </p:spPr>
        <p:txBody>
          <a:bodyPr/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1FD15C0-A5E7-415B-A6B1-363F26F49D24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23" name="Группа 22"/>
          <p:cNvGrpSpPr/>
          <p:nvPr userDrawn="1"/>
        </p:nvGrpSpPr>
        <p:grpSpPr>
          <a:xfrm flipH="1">
            <a:off x="0" y="5019436"/>
            <a:ext cx="9144000" cy="124064"/>
            <a:chOff x="0" y="360000"/>
            <a:chExt cx="9144000" cy="792000"/>
          </a:xfrm>
        </p:grpSpPr>
        <p:sp>
          <p:nvSpPr>
            <p:cNvPr id="24" name="Прямоугольник 23"/>
            <p:cNvSpPr/>
            <p:nvPr/>
          </p:nvSpPr>
          <p:spPr>
            <a:xfrm flipH="1">
              <a:off x="0" y="360000"/>
              <a:ext cx="6768000" cy="792000"/>
            </a:xfrm>
            <a:prstGeom prst="rect">
              <a:avLst/>
            </a:prstGeom>
            <a:solidFill>
              <a:srgbClr val="FF8200"/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0" tIns="180000" rIns="180000" bIns="180000" rtlCol="0" anchor="ctr" anchorCtr="0">
              <a:noAutofit/>
            </a:bodyPr>
            <a:lstStyle/>
            <a:p>
              <a:endParaRPr lang="ru-RU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 flipH="1">
              <a:off x="6768000" y="360000"/>
              <a:ext cx="792000" cy="792000"/>
            </a:xfrm>
            <a:prstGeom prst="rect">
              <a:avLst/>
            </a:prstGeom>
            <a:solidFill>
              <a:srgbClr val="FC4C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dirty="0"/>
            </a:p>
          </p:txBody>
        </p:sp>
        <p:sp>
          <p:nvSpPr>
            <p:cNvPr id="26" name="Прямоугольник 25"/>
            <p:cNvSpPr/>
            <p:nvPr/>
          </p:nvSpPr>
          <p:spPr>
            <a:xfrm flipH="1">
              <a:off x="7560000" y="360000"/>
              <a:ext cx="792000" cy="792000"/>
            </a:xfrm>
            <a:prstGeom prst="rect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dirty="0"/>
            </a:p>
          </p:txBody>
        </p:sp>
        <p:sp>
          <p:nvSpPr>
            <p:cNvPr id="27" name="Прямоугольник 26"/>
            <p:cNvSpPr/>
            <p:nvPr/>
          </p:nvSpPr>
          <p:spPr>
            <a:xfrm flipH="1">
              <a:off x="8352000" y="360000"/>
              <a:ext cx="792000" cy="792000"/>
            </a:xfrm>
            <a:prstGeom prst="rect">
              <a:avLst/>
            </a:prstGeom>
            <a:solidFill>
              <a:srgbClr val="BF0D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390048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5"/>
          <p:cNvGrpSpPr/>
          <p:nvPr userDrawn="1"/>
        </p:nvGrpSpPr>
        <p:grpSpPr>
          <a:xfrm>
            <a:off x="0" y="2248425"/>
            <a:ext cx="9144000" cy="594000"/>
            <a:chOff x="0" y="2175750"/>
            <a:chExt cx="9144000" cy="792000"/>
          </a:xfrm>
        </p:grpSpPr>
        <p:sp>
          <p:nvSpPr>
            <p:cNvPr id="8" name="Прямоугольник 7"/>
            <p:cNvSpPr/>
            <p:nvPr/>
          </p:nvSpPr>
          <p:spPr>
            <a:xfrm flipH="1">
              <a:off x="0" y="2175750"/>
              <a:ext cx="6768000" cy="792000"/>
            </a:xfrm>
            <a:prstGeom prst="rect">
              <a:avLst/>
            </a:prstGeom>
            <a:solidFill>
              <a:srgbClr val="171C8F"/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0" tIns="180000" rIns="180000" bIns="180000" rtlCol="0" anchor="ctr" anchorCtr="0">
              <a:noAutofit/>
            </a:bodyPr>
            <a:lstStyle/>
            <a:p>
              <a:endParaRPr lang="ru-RU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 flipH="1">
              <a:off x="6768000" y="2175750"/>
              <a:ext cx="792000" cy="792000"/>
            </a:xfrm>
            <a:prstGeom prst="rect">
              <a:avLst/>
            </a:prstGeom>
            <a:solidFill>
              <a:srgbClr val="5C06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Прямоугольник 9"/>
            <p:cNvSpPr/>
            <p:nvPr/>
          </p:nvSpPr>
          <p:spPr>
            <a:xfrm flipH="1">
              <a:off x="7560000" y="2175750"/>
              <a:ext cx="792000" cy="792000"/>
            </a:xfrm>
            <a:prstGeom prst="rect">
              <a:avLst/>
            </a:prstGeom>
            <a:solidFill>
              <a:srgbClr val="8718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dirty="0"/>
            </a:p>
          </p:txBody>
        </p:sp>
        <p:sp>
          <p:nvSpPr>
            <p:cNvPr id="11" name="Прямоугольник 10"/>
            <p:cNvSpPr/>
            <p:nvPr/>
          </p:nvSpPr>
          <p:spPr>
            <a:xfrm flipH="1">
              <a:off x="8352000" y="2175750"/>
              <a:ext cx="792000" cy="792000"/>
            </a:xfrm>
            <a:prstGeom prst="rect">
              <a:avLst/>
            </a:prstGeom>
            <a:solidFill>
              <a:srgbClr val="BB16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664" y="2331647"/>
            <a:ext cx="7772400" cy="348116"/>
          </a:xfrm>
        </p:spPr>
        <p:txBody>
          <a:bodyPr anchor="t">
            <a:normAutofit/>
          </a:bodyPr>
          <a:lstStyle>
            <a:lvl1pPr algn="l">
              <a:defRPr sz="2400" b="0" cap="none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85224F9-8AA0-4D3F-B0BA-5A395F002224}" type="datetimeFigureOut">
              <a:rPr lang="ru-RU" smtClean="0"/>
              <a:pPr/>
              <a:t>18.09.2019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1FD15C0-A5E7-415B-A6B1-363F26F49D2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181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 userDrawn="1"/>
        </p:nvGrpSpPr>
        <p:grpSpPr>
          <a:xfrm>
            <a:off x="0" y="2225813"/>
            <a:ext cx="9144000" cy="594000"/>
            <a:chOff x="0" y="360000"/>
            <a:chExt cx="9144000" cy="792000"/>
          </a:xfrm>
        </p:grpSpPr>
        <p:sp>
          <p:nvSpPr>
            <p:cNvPr id="13" name="Прямоугольник 12"/>
            <p:cNvSpPr/>
            <p:nvPr/>
          </p:nvSpPr>
          <p:spPr>
            <a:xfrm flipH="1">
              <a:off x="0" y="360000"/>
              <a:ext cx="6768000" cy="792000"/>
            </a:xfrm>
            <a:prstGeom prst="rect">
              <a:avLst/>
            </a:prstGeom>
            <a:solidFill>
              <a:srgbClr val="FF8200"/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0" tIns="180000" rIns="180000" bIns="180000" rtlCol="0" anchor="ctr" anchorCtr="0">
              <a:noAutofit/>
            </a:bodyPr>
            <a:lstStyle/>
            <a:p>
              <a:endParaRPr lang="ru-RU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 flipH="1">
              <a:off x="6768000" y="360000"/>
              <a:ext cx="792000" cy="792000"/>
            </a:xfrm>
            <a:prstGeom prst="rect">
              <a:avLst/>
            </a:prstGeom>
            <a:solidFill>
              <a:srgbClr val="FC4C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Прямоугольник 14"/>
            <p:cNvSpPr/>
            <p:nvPr/>
          </p:nvSpPr>
          <p:spPr>
            <a:xfrm flipH="1">
              <a:off x="7560000" y="360000"/>
              <a:ext cx="792000" cy="792000"/>
            </a:xfrm>
            <a:prstGeom prst="rect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dirty="0"/>
            </a:p>
          </p:txBody>
        </p:sp>
        <p:sp>
          <p:nvSpPr>
            <p:cNvPr id="16" name="Прямоугольник 15"/>
            <p:cNvSpPr/>
            <p:nvPr/>
          </p:nvSpPr>
          <p:spPr>
            <a:xfrm flipH="1">
              <a:off x="8352000" y="360000"/>
              <a:ext cx="792000" cy="792000"/>
            </a:xfrm>
            <a:prstGeom prst="rect">
              <a:avLst/>
            </a:prstGeom>
            <a:solidFill>
              <a:srgbClr val="BF0D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664" y="2331647"/>
            <a:ext cx="7772400" cy="348116"/>
          </a:xfrm>
        </p:spPr>
        <p:txBody>
          <a:bodyPr anchor="t">
            <a:normAutofit/>
          </a:bodyPr>
          <a:lstStyle>
            <a:lvl1pPr algn="l">
              <a:defRPr sz="2400" b="0" cap="none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85224F9-8AA0-4D3F-B0BA-5A395F002224}" type="datetimeFigureOut">
              <a:rPr lang="ru-RU" smtClean="0"/>
              <a:pPr/>
              <a:t>18.09.2019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1FD15C0-A5E7-415B-A6B1-363F26F49D2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588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КОНЧ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Logo-Deco-RGB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86400" y="1490400"/>
            <a:ext cx="2160000" cy="2160000"/>
          </a:xfrm>
          <a:prstGeom prst="rect">
            <a:avLst/>
          </a:prstGeom>
        </p:spPr>
      </p:pic>
      <p:pic>
        <p:nvPicPr>
          <p:cNvPr id="9" name="Рисунок 8" descr="Logo-Blue-RGB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4327200" y="2570400"/>
            <a:ext cx="2930776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014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224F9-8AA0-4D3F-B0BA-5A395F002224}" type="datetimeFigureOut">
              <a:rPr lang="ru-RU" smtClean="0"/>
              <a:t>18.09.2019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D15C0-A5E7-415B-A6B1-363F26F49D2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3014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9" r:id="rId4"/>
    <p:sldLayoutId id="2147483658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os.ru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3"/>
          <p:cNvSpPr>
            <a:spLocks noGrp="1"/>
          </p:cNvSpPr>
          <p:nvPr>
            <p:ph type="ctrTitle"/>
          </p:nvPr>
        </p:nvSpPr>
        <p:spPr>
          <a:xfrm>
            <a:off x="1818886" y="1880116"/>
            <a:ext cx="6546202" cy="1620180"/>
          </a:xfrm>
        </p:spPr>
        <p:txBody>
          <a:bodyPr>
            <a:normAutofit/>
          </a:bodyPr>
          <a:lstStyle/>
          <a:p>
            <a:r>
              <a:rPr lang="ru-RU" sz="36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Мобильные приложения </a:t>
            </a:r>
            <a:r>
              <a:rPr lang="ru-RU" dirty="0" smtClean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- единое </a:t>
            </a:r>
            <a:r>
              <a:rPr lang="ru-RU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коммуникативное пространство.</a:t>
            </a: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 anchor="ctr">
            <a:normAutofit/>
          </a:bodyPr>
          <a:lstStyle/>
          <a:p>
            <a:r>
              <a:rPr lang="ru-RU" sz="1800" i="1" dirty="0" smtClean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Матвеев Дмитрий</a:t>
            </a:r>
            <a:endParaRPr lang="ru-RU" sz="1800" i="1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B11AF3-48EE-5744-B92D-E39895CF80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71" y="1905732"/>
            <a:ext cx="1008000" cy="1008000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A88C9AD8-C7A4-0849-97FA-5A9531DAAEC4}"/>
              </a:ext>
            </a:extLst>
          </p:cNvPr>
          <p:cNvGrpSpPr>
            <a:grpSpLocks noChangeAspect="1"/>
          </p:cNvGrpSpPr>
          <p:nvPr/>
        </p:nvGrpSpPr>
        <p:grpSpPr>
          <a:xfrm>
            <a:off x="311949" y="3075906"/>
            <a:ext cx="1452644" cy="432000"/>
            <a:chOff x="6472950" y="1048672"/>
            <a:chExt cx="2177959" cy="647700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99A2979D-0659-4E40-B1C2-832B3FCE5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2950" y="1048672"/>
              <a:ext cx="647700" cy="647700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46B6D119-0441-B548-BCCC-B29C546768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9119" y="1048672"/>
              <a:ext cx="647700" cy="647700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9AB54DD5-E8C2-5A4B-904B-CE4EA8E8D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3209" y="1048672"/>
              <a:ext cx="647700" cy="6477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053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Выбор исполнителей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000" y="627534"/>
            <a:ext cx="576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13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Аннотирование документа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42" y="627063"/>
            <a:ext cx="7298266" cy="4105275"/>
          </a:xfrm>
        </p:spPr>
      </p:pic>
    </p:spTree>
    <p:extLst>
      <p:ext uri="{BB962C8B-B14F-4D97-AF65-F5344CB8AC3E}">
        <p14:creationId xmlns:p14="http://schemas.microsoft.com/office/powerpoint/2010/main" val="308860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Ввод отчета об исполнении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43" y="627534"/>
            <a:ext cx="7298266" cy="4105275"/>
          </a:xfrm>
        </p:spPr>
      </p:pic>
    </p:spTree>
    <p:extLst>
      <p:ext uri="{BB962C8B-B14F-4D97-AF65-F5344CB8AC3E}">
        <p14:creationId xmlns:p14="http://schemas.microsoft.com/office/powerpoint/2010/main" val="249008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Инициативное поручение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42" y="627063"/>
            <a:ext cx="7298266" cy="4105275"/>
          </a:xfrm>
        </p:spPr>
      </p:pic>
    </p:spTree>
    <p:extLst>
      <p:ext uri="{BB962C8B-B14F-4D97-AF65-F5344CB8AC3E}">
        <p14:creationId xmlns:p14="http://schemas.microsoft.com/office/powerpoint/2010/main" val="62827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При ограничении каналов связи – предупреждение по объему файлов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627534"/>
            <a:ext cx="7200800" cy="405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10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3908A1-D2FD-514E-8B2F-29F501F75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Экспорт файлов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663A548-52A8-2844-9463-DEBCEBC126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79" y="627534"/>
            <a:ext cx="7937043" cy="4320000"/>
          </a:xfrm>
        </p:spPr>
      </p:pic>
    </p:spTree>
    <p:extLst>
      <p:ext uri="{BB962C8B-B14F-4D97-AF65-F5344CB8AC3E}">
        <p14:creationId xmlns:p14="http://schemas.microsoft.com/office/powerpoint/2010/main" val="4095717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664" y="2367650"/>
            <a:ext cx="7772400" cy="348116"/>
          </a:xfrm>
        </p:spPr>
        <p:txBody>
          <a:bodyPr anchor="ctr">
            <a:noAutofit/>
          </a:bodyPr>
          <a:lstStyle/>
          <a:p>
            <a:pPr algn="ctr"/>
            <a:r>
              <a:rPr lang="ru-RU" sz="2800" dirty="0"/>
              <a:t>Совместная работа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6B933B7-9D68-BB4E-A446-0FE68699F3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4" r="-1"/>
          <a:stretch/>
        </p:blipFill>
        <p:spPr>
          <a:xfrm>
            <a:off x="2107744" y="339502"/>
            <a:ext cx="4744240" cy="167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55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14"/>
          <a:stretch/>
        </p:blipFill>
        <p:spPr>
          <a:xfrm>
            <a:off x="863587" y="555526"/>
            <a:ext cx="7580226" cy="4644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ВЕБ </a:t>
            </a:r>
            <a:r>
              <a:rPr lang="en-US" sz="2400" dirty="0"/>
              <a:t>&amp; EOSmobile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56138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/>
          <a:srcRect l="10729" t="13737" r="46252" b="1302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370" y="2406"/>
            <a:ext cx="8057210" cy="5141094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7D6812AC-0329-D44E-BCBA-A7CD23BDF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2339752" cy="5143500"/>
          </a:xfrm>
          <a:solidFill>
            <a:schemeClr val="tx1">
              <a:alpha val="70000"/>
            </a:schemeClr>
          </a:solidFill>
        </p:spPr>
        <p:txBody>
          <a:bodyPr/>
          <a:lstStyle/>
          <a:p>
            <a:pPr marL="0" indent="0">
              <a:buNone/>
            </a:pPr>
            <a:endParaRPr lang="ru-RU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ru-RU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ru-RU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СЭД - бот</a:t>
            </a:r>
            <a:endParaRPr lang="en-US" sz="2800" b="1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0" indent="0">
              <a:buNone/>
            </a:pPr>
            <a:endParaRPr lang="ru-RU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ru-RU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ru-RU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ru-RU" dirty="0">
              <a:solidFill>
                <a:schemeClr val="bg1"/>
              </a:solidFill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22158554-1B14-6D4C-B2C5-0E4A6597F76E}"/>
              </a:ext>
            </a:extLst>
          </p:cNvPr>
          <p:cNvGrpSpPr/>
          <p:nvPr/>
        </p:nvGrpSpPr>
        <p:grpSpPr>
          <a:xfrm>
            <a:off x="-96232" y="2427734"/>
            <a:ext cx="2532215" cy="929377"/>
            <a:chOff x="-192463" y="2787771"/>
            <a:chExt cx="2532215" cy="929377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AF983C1D-171F-C045-AF43-FCC3017FE2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36" t="15013" r="13257" b="4967"/>
            <a:stretch/>
          </p:blipFill>
          <p:spPr>
            <a:xfrm>
              <a:off x="805370" y="2817895"/>
              <a:ext cx="769852" cy="899253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90107E80-4968-2649-B677-3AAC731325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692" b="13958"/>
            <a:stretch/>
          </p:blipFill>
          <p:spPr>
            <a:xfrm>
              <a:off x="-192463" y="2787771"/>
              <a:ext cx="1190296" cy="849263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080B87B8-B900-1543-A74F-BFF9079477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327" b="12360"/>
            <a:stretch/>
          </p:blipFill>
          <p:spPr>
            <a:xfrm>
              <a:off x="1406029" y="2856127"/>
              <a:ext cx="933723" cy="712553"/>
            </a:xfrm>
            <a:prstGeom prst="rect">
              <a:avLst/>
            </a:prstGeom>
          </p:spPr>
        </p:pic>
      </p:grpSp>
      <p:sp>
        <p:nvSpPr>
          <p:cNvPr id="12" name="Объект 2">
            <a:extLst>
              <a:ext uri="{FF2B5EF4-FFF2-40B4-BE49-F238E27FC236}">
                <a16:creationId xmlns:a16="http://schemas.microsoft.com/office/drawing/2014/main" id="{9C4D2011-0DF7-B54C-A3CA-1D89EF41397A}"/>
              </a:ext>
            </a:extLst>
          </p:cNvPr>
          <p:cNvSpPr txBox="1">
            <a:spLocks/>
          </p:cNvSpPr>
          <p:nvPr/>
        </p:nvSpPr>
        <p:spPr>
          <a:xfrm>
            <a:off x="6804248" y="0"/>
            <a:ext cx="2339752" cy="5143500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ru-RU" sz="18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Оперативное получение информации</a:t>
            </a:r>
          </a:p>
          <a:p>
            <a:pPr>
              <a:buClr>
                <a:schemeClr val="bg1"/>
              </a:buClr>
            </a:pPr>
            <a:endParaRPr lang="ru-RU" sz="18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>
              <a:buClr>
                <a:schemeClr val="bg1"/>
              </a:buClr>
            </a:pPr>
            <a:r>
              <a:rPr lang="ru-RU" sz="18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Оповещение по текущим задачам 	</a:t>
            </a:r>
          </a:p>
          <a:p>
            <a:pPr>
              <a:buClr>
                <a:schemeClr val="bg1"/>
              </a:buClr>
            </a:pPr>
            <a:endParaRPr lang="ru-RU" sz="18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>
              <a:buClr>
                <a:schemeClr val="bg1"/>
              </a:buClr>
            </a:pPr>
            <a:r>
              <a:rPr lang="ru-RU" sz="180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Создание  документов</a:t>
            </a:r>
            <a:endParaRPr lang="ru-RU" sz="18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>
              <a:buClr>
                <a:schemeClr val="bg1"/>
              </a:buClr>
            </a:pPr>
            <a:endParaRPr lang="ru-RU" sz="18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>
              <a:buClr>
                <a:schemeClr val="bg1"/>
              </a:buClr>
            </a:pPr>
            <a:r>
              <a:rPr lang="ru-RU" sz="18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Формирование запросов в структурные </a:t>
            </a:r>
            <a:r>
              <a:rPr lang="ru-RU" sz="180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подразделения</a:t>
            </a:r>
            <a:endParaRPr lang="ru-RU" sz="18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159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pic>
        <p:nvPicPr>
          <p:cNvPr id="4" name="Чат бот для презентации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873"/>
          </a:xfrm>
        </p:spPr>
      </p:pic>
    </p:spTree>
    <p:extLst>
      <p:ext uri="{BB962C8B-B14F-4D97-AF65-F5344CB8AC3E}">
        <p14:creationId xmlns:p14="http://schemas.microsoft.com/office/powerpoint/2010/main" val="195749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4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Блок-схема: данные 20"/>
          <p:cNvSpPr/>
          <p:nvPr/>
        </p:nvSpPr>
        <p:spPr>
          <a:xfrm>
            <a:off x="583848" y="501474"/>
            <a:ext cx="8038692" cy="4500600"/>
          </a:xfrm>
          <a:prstGeom prst="flowChartInputOutpu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Блок-схема: данные 4"/>
          <p:cNvSpPr/>
          <p:nvPr/>
        </p:nvSpPr>
        <p:spPr>
          <a:xfrm>
            <a:off x="-2268912" y="501474"/>
            <a:ext cx="5580744" cy="4500600"/>
          </a:xfrm>
          <a:prstGeom prst="flowChartInputOutpu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47571" y="1941666"/>
            <a:ext cx="2880000" cy="540072"/>
          </a:xfrm>
          <a:prstGeom prst="rect">
            <a:avLst/>
          </a:prstGeom>
          <a:solidFill>
            <a:srgbClr val="00206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Исполнитель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212" y="1941666"/>
            <a:ext cx="146360" cy="540072"/>
          </a:xfrm>
          <a:prstGeom prst="rect">
            <a:avLst/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147569" y="4101954"/>
            <a:ext cx="3600000" cy="540072"/>
          </a:xfrm>
          <a:prstGeom prst="rect">
            <a:avLst/>
          </a:prstGeom>
          <a:solidFill>
            <a:srgbClr val="00206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Помощник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211" y="4101954"/>
            <a:ext cx="146360" cy="540072"/>
          </a:xfrm>
          <a:prstGeom prst="rect">
            <a:avLst/>
          </a:prstGeom>
          <a:solidFill>
            <a:srgbClr val="0070C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>
                <a:cs typeface="Calibri Light" panose="020F0302020204030204" pitchFamily="34" charset="0"/>
              </a:rPr>
              <a:t>Классы пользователей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47569" y="861522"/>
            <a:ext cx="2520000" cy="540072"/>
          </a:xfrm>
          <a:prstGeom prst="rect">
            <a:avLst/>
          </a:prstGeom>
          <a:solidFill>
            <a:srgbClr val="00206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Руководитель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209" y="861522"/>
            <a:ext cx="146360" cy="540072"/>
          </a:xfrm>
          <a:prstGeom prst="rect">
            <a:avLst/>
          </a:prstGeom>
          <a:solidFill>
            <a:srgbClr val="FF0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147569" y="3021810"/>
            <a:ext cx="3240000" cy="540072"/>
          </a:xfrm>
          <a:prstGeom prst="rect">
            <a:avLst/>
          </a:prstGeom>
          <a:solidFill>
            <a:srgbClr val="00206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Контролёр</a:t>
            </a:r>
            <a:endParaRPr lang="ru-RU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210" y="3021810"/>
            <a:ext cx="146360" cy="540072"/>
          </a:xfrm>
          <a:prstGeom prst="rect">
            <a:avLst/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Блок-схема: данные 5"/>
          <p:cNvSpPr/>
          <p:nvPr/>
        </p:nvSpPr>
        <p:spPr>
          <a:xfrm>
            <a:off x="5581952" y="500042"/>
            <a:ext cx="6551056" cy="4500600"/>
          </a:xfrm>
          <a:prstGeom prst="flowChartInputOutpu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909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0" y="1152001"/>
            <a:ext cx="6768000" cy="1779798"/>
          </a:xfrm>
          <a:prstGeom prst="rect">
            <a:avLst/>
          </a:prstGeom>
          <a:noFill/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360000" rIns="360000" bIns="360000" rtlCol="0" anchor="ctr">
            <a:noAutofit/>
          </a:bodyPr>
          <a:lstStyle/>
          <a:p>
            <a:endParaRPr lang="ru-RU" sz="2800" dirty="0">
              <a:solidFill>
                <a:schemeClr val="tx1"/>
              </a:solidFill>
              <a:latin typeface="Myriad Pro" pitchFamily="34" charset="0"/>
            </a:endParaRPr>
          </a:p>
        </p:txBody>
      </p:sp>
      <p:grpSp>
        <p:nvGrpSpPr>
          <p:cNvPr id="33" name="Группа 32"/>
          <p:cNvGrpSpPr/>
          <p:nvPr/>
        </p:nvGrpSpPr>
        <p:grpSpPr>
          <a:xfrm>
            <a:off x="0" y="1152001"/>
            <a:ext cx="6768000" cy="3451497"/>
            <a:chOff x="0" y="1152001"/>
            <a:chExt cx="6768000" cy="3451497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0" y="1152001"/>
              <a:ext cx="6768000" cy="1059709"/>
            </a:xfrm>
            <a:prstGeom prst="rect">
              <a:avLst/>
            </a:prstGeom>
            <a:noFill/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0" tIns="360000" rIns="0" bIns="360000" rtlCol="0" anchor="ctr">
              <a:noAutofit/>
            </a:bodyPr>
            <a:lstStyle/>
            <a:p>
              <a:r>
                <a:rPr lang="ru-RU" sz="2800" dirty="0">
                  <a:solidFill>
                    <a:schemeClr val="tx1"/>
                  </a:solidFill>
                  <a:latin typeface="Arial" pitchFamily="34" charset="0"/>
                  <a:ea typeface="Segoe UI" panose="020B0502040204020203" pitchFamily="34" charset="0"/>
                  <a:cs typeface="Arial" pitchFamily="34" charset="0"/>
                </a:rPr>
                <a:t>– Спасибо за внимание!</a:t>
              </a: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0" y="3436855"/>
              <a:ext cx="3221820" cy="1166643"/>
            </a:xfrm>
            <a:prstGeom prst="rect">
              <a:avLst/>
            </a:prstGeom>
            <a:noFill/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0" tIns="0" rIns="360000" bIns="180000" rtlCol="0" anchor="ctr" anchorCtr="0">
              <a:spAutoFit/>
            </a:bodyPr>
            <a:lstStyle/>
            <a:p>
              <a:r>
                <a:rPr lang="ru-RU" sz="16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ул. </a:t>
              </a:r>
              <a:r>
                <a:rPr lang="ru-RU" sz="1600" dirty="0" err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Шумкина</a:t>
              </a:r>
              <a:r>
                <a:rPr lang="ru-RU" sz="16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, д. 20, стр. 1</a:t>
              </a:r>
              <a:r>
                <a:rPr lang="en-US" sz="16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,</a:t>
              </a:r>
              <a:endPara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  <a:p>
              <a:r>
                <a:rPr lang="ru-RU" sz="16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Москва 107113, Россия</a:t>
              </a:r>
            </a:p>
            <a:p>
              <a:r>
                <a:rPr lang="ru-RU" sz="16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+7 (495) 221-24-3</a:t>
              </a:r>
              <a:r>
                <a:rPr lang="en-US" sz="16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1</a:t>
              </a:r>
              <a:endParaRPr lang="ru-RU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  <a:p>
              <a:r>
                <a:rPr lang="en-US" sz="16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hlinkClick r:id="rId3"/>
                </a:rPr>
                <a:t>www.eos.ru</a:t>
              </a:r>
              <a:r>
                <a:rPr lang="ru-RU" sz="16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endParaRPr lang="en-US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339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000" y="555526"/>
            <a:ext cx="5280000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8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D6812AC-0329-D44E-BCBA-A7CD23BDF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2339752" cy="5143500"/>
          </a:xfrm>
          <a:solidFill>
            <a:schemeClr val="tx1">
              <a:alpha val="70000"/>
            </a:schemeClr>
          </a:solidFill>
        </p:spPr>
        <p:txBody>
          <a:bodyPr/>
          <a:lstStyle/>
          <a:p>
            <a:pPr marL="0" indent="0">
              <a:buNone/>
            </a:pPr>
            <a:endParaRPr lang="ru-RU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ru-RU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ru-RU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28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EOSmobile</a:t>
            </a:r>
          </a:p>
          <a:p>
            <a:pPr marL="0" indent="0" algn="ctr">
              <a:buNone/>
            </a:pPr>
            <a:r>
              <a:rPr lang="ru-RU" sz="16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(единый интерфейс </a:t>
            </a:r>
            <a:endParaRPr lang="en-US" sz="16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0" indent="0" algn="ctr">
              <a:buNone/>
            </a:pPr>
            <a:r>
              <a:rPr lang="ru-RU" sz="16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и функционал </a:t>
            </a:r>
            <a:endParaRPr lang="en-US" sz="16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0" indent="0" algn="ctr">
              <a:buNone/>
            </a:pPr>
            <a:r>
              <a:rPr lang="ru-RU" sz="16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для всех </a:t>
            </a:r>
            <a:r>
              <a:rPr lang="en-US" sz="16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OS</a:t>
            </a:r>
            <a:r>
              <a:rPr lang="ru-RU" sz="16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)</a:t>
            </a:r>
            <a:endParaRPr lang="en-US" sz="16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0" indent="0">
              <a:buNone/>
            </a:pPr>
            <a:endParaRPr lang="ru-RU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ru-RU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ru-RU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A349FB0-BE45-914E-A6E4-67E8710120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08" y="411510"/>
            <a:ext cx="1224136" cy="1224136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22158554-1B14-6D4C-B2C5-0E4A6597F76E}"/>
              </a:ext>
            </a:extLst>
          </p:cNvPr>
          <p:cNvGrpSpPr/>
          <p:nvPr/>
        </p:nvGrpSpPr>
        <p:grpSpPr>
          <a:xfrm>
            <a:off x="-192463" y="4090645"/>
            <a:ext cx="2532215" cy="929377"/>
            <a:chOff x="-192463" y="2787771"/>
            <a:chExt cx="2532215" cy="929377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AF983C1D-171F-C045-AF43-FCC3017FE2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36" t="15013" r="13257" b="4967"/>
            <a:stretch/>
          </p:blipFill>
          <p:spPr>
            <a:xfrm>
              <a:off x="805370" y="2817895"/>
              <a:ext cx="769852" cy="899253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90107E80-4968-2649-B677-3AAC731325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692" b="13958"/>
            <a:stretch/>
          </p:blipFill>
          <p:spPr>
            <a:xfrm>
              <a:off x="-192463" y="2787771"/>
              <a:ext cx="1190296" cy="849263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080B87B8-B900-1543-A74F-BFF9079477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327" b="12360"/>
            <a:stretch/>
          </p:blipFill>
          <p:spPr>
            <a:xfrm>
              <a:off x="1406029" y="2856127"/>
              <a:ext cx="933723" cy="712553"/>
            </a:xfrm>
            <a:prstGeom prst="rect">
              <a:avLst/>
            </a:prstGeom>
          </p:spPr>
        </p:pic>
      </p:grpSp>
      <p:sp>
        <p:nvSpPr>
          <p:cNvPr id="12" name="Объект 2">
            <a:extLst>
              <a:ext uri="{FF2B5EF4-FFF2-40B4-BE49-F238E27FC236}">
                <a16:creationId xmlns:a16="http://schemas.microsoft.com/office/drawing/2014/main" id="{9C4D2011-0DF7-B54C-A3CA-1D89EF41397A}"/>
              </a:ext>
            </a:extLst>
          </p:cNvPr>
          <p:cNvSpPr txBox="1">
            <a:spLocks/>
          </p:cNvSpPr>
          <p:nvPr/>
        </p:nvSpPr>
        <p:spPr>
          <a:xfrm>
            <a:off x="6804248" y="0"/>
            <a:ext cx="2339752" cy="5143500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ru-RU" sz="18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Комфортно</a:t>
            </a:r>
          </a:p>
          <a:p>
            <a:pPr>
              <a:buClr>
                <a:schemeClr val="bg1"/>
              </a:buClr>
            </a:pPr>
            <a:endParaRPr lang="ru-RU" sz="18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>
              <a:buClr>
                <a:schemeClr val="bg1"/>
              </a:buClr>
            </a:pPr>
            <a:r>
              <a:rPr lang="ru-RU" sz="18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Просто</a:t>
            </a:r>
          </a:p>
          <a:p>
            <a:pPr>
              <a:buClr>
                <a:schemeClr val="bg1"/>
              </a:buClr>
            </a:pPr>
            <a:endParaRPr lang="ru-RU" sz="18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>
              <a:buClr>
                <a:schemeClr val="bg1"/>
              </a:buClr>
            </a:pPr>
            <a:r>
              <a:rPr lang="ru-RU" sz="18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Функционально</a:t>
            </a:r>
          </a:p>
          <a:p>
            <a:pPr>
              <a:buClr>
                <a:schemeClr val="bg1"/>
              </a:buClr>
            </a:pPr>
            <a:endParaRPr lang="ru-RU" sz="18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>
              <a:buClr>
                <a:schemeClr val="bg1"/>
              </a:buClr>
            </a:pPr>
            <a:r>
              <a:rPr lang="ru-RU" sz="18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Безопасно (ЭП)</a:t>
            </a:r>
          </a:p>
          <a:p>
            <a:pPr>
              <a:buClr>
                <a:schemeClr val="bg1"/>
              </a:buClr>
            </a:pPr>
            <a:endParaRPr lang="ru-RU" sz="18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>
              <a:buClr>
                <a:schemeClr val="bg1"/>
              </a:buClr>
            </a:pPr>
            <a:r>
              <a:rPr lang="ru-RU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Где угодно</a:t>
            </a:r>
          </a:p>
          <a:p>
            <a:pPr>
              <a:buClr>
                <a:schemeClr val="bg1"/>
              </a:buClr>
            </a:pPr>
            <a:endParaRPr lang="ru-RU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>
              <a:buClr>
                <a:schemeClr val="bg1"/>
              </a:buClr>
            </a:pPr>
            <a:r>
              <a:rPr lang="ru-RU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Когда угодно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09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Рабочий стол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04" b="83462" l="7143" r="90260">
                        <a14:backgroundMark x1="9812" y1="8269" x2="8802" y2="21442"/>
                        <a14:backgroundMark x1="9235" y1="25385" x2="8730" y2="32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95" t="4988" r="9995" b="16669"/>
          <a:stretch/>
        </p:blipFill>
        <p:spPr>
          <a:xfrm>
            <a:off x="1031224" y="483518"/>
            <a:ext cx="6336704" cy="4512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662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Список документов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87574"/>
            <a:ext cx="5157192" cy="3867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11"/>
          <a:stretch/>
        </p:blipFill>
        <p:spPr>
          <a:xfrm>
            <a:off x="5649722" y="987575"/>
            <a:ext cx="3485701" cy="3867894"/>
          </a:xfrm>
          <a:prstGeom prst="rect">
            <a:avLst/>
          </a:prstGeo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107503" y="627534"/>
            <a:ext cx="2488049" cy="2880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u="sng" dirty="0">
                <a:solidFill>
                  <a:srgbClr val="FF66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Cover Flow</a:t>
            </a:r>
            <a:endParaRPr lang="ru-RU" u="sng" dirty="0">
              <a:solidFill>
                <a:srgbClr val="FF6600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5649722" y="627534"/>
            <a:ext cx="3098742" cy="2880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u="sng" dirty="0">
                <a:solidFill>
                  <a:srgbClr val="FF66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Стандартный список</a:t>
            </a:r>
          </a:p>
        </p:txBody>
      </p:sp>
    </p:spTree>
    <p:extLst>
      <p:ext uri="{BB962C8B-B14F-4D97-AF65-F5344CB8AC3E}">
        <p14:creationId xmlns:p14="http://schemas.microsoft.com/office/powerpoint/2010/main" val="378321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Чтение файлов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1" y="1059582"/>
            <a:ext cx="4416491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8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488" y="1491630"/>
            <a:ext cx="4416000" cy="331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85000"/>
              </a:srgbClr>
            </a:outerShdw>
          </a:effectLst>
        </p:spPr>
      </p:pic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4548488" y="1131590"/>
            <a:ext cx="2543792" cy="288032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ru-RU" u="sng" dirty="0">
                <a:solidFill>
                  <a:srgbClr val="FF66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Предпросмотр</a:t>
            </a: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51761" y="699542"/>
            <a:ext cx="2543792" cy="2880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u="sng" dirty="0">
                <a:solidFill>
                  <a:srgbClr val="FF66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Полноэкранный</a:t>
            </a:r>
          </a:p>
        </p:txBody>
      </p:sp>
    </p:spTree>
    <p:extLst>
      <p:ext uri="{BB962C8B-B14F-4D97-AF65-F5344CB8AC3E}">
        <p14:creationId xmlns:p14="http://schemas.microsoft.com/office/powerpoint/2010/main" val="395224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pic>
        <p:nvPicPr>
          <p:cNvPr id="7" name="Мобильные приложения для презентации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365" y="-1"/>
            <a:ext cx="9196877" cy="5173619"/>
          </a:xfrm>
        </p:spPr>
      </p:pic>
    </p:spTree>
    <p:extLst>
      <p:ext uri="{BB962C8B-B14F-4D97-AF65-F5344CB8AC3E}">
        <p14:creationId xmlns:p14="http://schemas.microsoft.com/office/powerpoint/2010/main" val="3239704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8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Поручение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000" y="555526"/>
            <a:ext cx="576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07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Создание поручения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000" y="627534"/>
            <a:ext cx="576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56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ЭОС СТИЛЬ">
  <a:themeElements>
    <a:clrScheme name="ЭОС СТИЛЬ">
      <a:dk1>
        <a:sysClr val="windowText" lastClr="000000"/>
      </a:dk1>
      <a:lt1>
        <a:sysClr val="window" lastClr="FFFFFF"/>
      </a:lt1>
      <a:dk2>
        <a:srgbClr val="2D3494"/>
      </a:dk2>
      <a:lt2>
        <a:srgbClr val="835CF2"/>
      </a:lt2>
      <a:accent1>
        <a:srgbClr val="5C068C"/>
      </a:accent1>
      <a:accent2>
        <a:srgbClr val="7030A0"/>
      </a:accent2>
      <a:accent3>
        <a:srgbClr val="87189D"/>
      </a:accent3>
      <a:accent4>
        <a:srgbClr val="BB16A3"/>
      </a:accent4>
      <a:accent5>
        <a:srgbClr val="800080"/>
      </a:accent5>
      <a:accent6>
        <a:srgbClr val="440099"/>
      </a:accent6>
      <a:hlink>
        <a:srgbClr val="2D3494"/>
      </a:hlink>
      <a:folHlink>
        <a:srgbClr val="BF0D3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B9A89B0DE8416C4D876FFFEA5F9B2278" ma:contentTypeVersion="11" ma:contentTypeDescription="Создание документа." ma:contentTypeScope="" ma:versionID="d2bac14fe2af694e07da6c6c8f7a2181">
  <xsd:schema xmlns:xsd="http://www.w3.org/2001/XMLSchema" xmlns:xs="http://www.w3.org/2001/XMLSchema" xmlns:p="http://schemas.microsoft.com/office/2006/metadata/properties" xmlns:ns2="a83e8710-f6e5-46a6-9c0d-dc56b2fd10f4" xmlns:ns3="df35e43c-8ef9-4f7b-af58-4d1dc73a3b6d" targetNamespace="http://schemas.microsoft.com/office/2006/metadata/properties" ma:root="true" ma:fieldsID="82c8851a7a8fff792b168960e0e6cc8d" ns2:_="" ns3:_="">
    <xsd:import namespace="a83e8710-f6e5-46a6-9c0d-dc56b2fd10f4"/>
    <xsd:import namespace="df35e43c-8ef9-4f7b-af58-4d1dc73a3b6d"/>
    <xsd:element name="properties">
      <xsd:complexType>
        <xsd:sequence>
          <xsd:element name="documentManagement">
            <xsd:complexType>
              <xsd:all>
                <xsd:element ref="ns2:_x0414__x0430__x0442__x0430_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3e8710-f6e5-46a6-9c0d-dc56b2fd10f4" elementFormDefault="qualified">
    <xsd:import namespace="http://schemas.microsoft.com/office/2006/documentManagement/types"/>
    <xsd:import namespace="http://schemas.microsoft.com/office/infopath/2007/PartnerControls"/>
    <xsd:element name="_x0414__x0430__x0442__x0430_" ma:index="8" nillable="true" ma:displayName="Дата" ma:format="DateOnly" ma:internalName="_x0414__x0430__x0442__x0430_">
      <xsd:simpleType>
        <xsd:restriction base="dms:DateTime"/>
      </xsd:simpleType>
    </xsd:element>
    <xsd:element name="MediaServiceMetadata" ma:index="9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2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35e43c-8ef9-4f7b-af58-4d1dc73a3b6d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414__x0430__x0442__x0430_ xmlns="a83e8710-f6e5-46a6-9c0d-dc56b2fd10f4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5BFAA57-98F8-4A05-A4DA-CA4041BDF639}"/>
</file>

<file path=customXml/itemProps2.xml><?xml version="1.0" encoding="utf-8"?>
<ds:datastoreItem xmlns:ds="http://schemas.openxmlformats.org/officeDocument/2006/customXml" ds:itemID="{0F180920-DBE4-4F5E-93FC-AFE205AD795E}">
  <ds:schemaRefs>
    <ds:schemaRef ds:uri="http://schemas.openxmlformats.org/package/2006/metadata/core-properties"/>
    <ds:schemaRef ds:uri="http://schemas.microsoft.com/office/infopath/2007/PartnerControls"/>
    <ds:schemaRef ds:uri="http://purl.org/dc/dcmitype/"/>
    <ds:schemaRef ds:uri="http://www.w3.org/XML/1998/namespace"/>
    <ds:schemaRef ds:uri="http://purl.org/dc/terms/"/>
    <ds:schemaRef ds:uri="http://schemas.microsoft.com/office/2006/documentManagement/types"/>
    <ds:schemaRef ds:uri="http://schemas.microsoft.com/office/2006/metadata/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3468A2EB-BF4C-4921-9BBB-BDC55EC0EBA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3705</TotalTime>
  <Words>149</Words>
  <Application>Microsoft Office PowerPoint</Application>
  <PresentationFormat>Экран (16:9)</PresentationFormat>
  <Paragraphs>77</Paragraphs>
  <Slides>21</Slides>
  <Notes>5</Notes>
  <HiddenSlides>5</HiddenSlides>
  <MMClips>2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Myriad Pro</vt:lpstr>
      <vt:lpstr>Roboto Condensed</vt:lpstr>
      <vt:lpstr>Segoe UI</vt:lpstr>
      <vt:lpstr>Wingdings</vt:lpstr>
      <vt:lpstr>ЭОС СТИЛЬ</vt:lpstr>
      <vt:lpstr>Мобильные приложения - единое коммуникативное пространство.</vt:lpstr>
      <vt:lpstr>Классы пользователей</vt:lpstr>
      <vt:lpstr>Презентация PowerPoint</vt:lpstr>
      <vt:lpstr>Рабочий стол</vt:lpstr>
      <vt:lpstr>Список документов</vt:lpstr>
      <vt:lpstr>Чтение файлов</vt:lpstr>
      <vt:lpstr>Презентация PowerPoint</vt:lpstr>
      <vt:lpstr>Поручение</vt:lpstr>
      <vt:lpstr>Создание поручения</vt:lpstr>
      <vt:lpstr>Выбор исполнителей</vt:lpstr>
      <vt:lpstr>Аннотирование документа </vt:lpstr>
      <vt:lpstr>Ввод отчета об исполнении</vt:lpstr>
      <vt:lpstr>Инициативное поручение</vt:lpstr>
      <vt:lpstr>При ограничении каналов связи – предупреждение по объему файлов</vt:lpstr>
      <vt:lpstr>Экспорт файлов</vt:lpstr>
      <vt:lpstr>Совместная работа</vt:lpstr>
      <vt:lpstr>ВЕБ &amp; EOSmobile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Голикова Ольга Станиславовна</dc:creator>
  <cp:lastModifiedBy>Adm</cp:lastModifiedBy>
  <cp:revision>594</cp:revision>
  <dcterms:created xsi:type="dcterms:W3CDTF">2014-05-19T08:23:24Z</dcterms:created>
  <dcterms:modified xsi:type="dcterms:W3CDTF">2019-09-18T19:44:25Z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0x010100B9A89B0DE8416C4D876FFFEA5F9B2278</vt:lpwstr>
  </property>
</Properties>
</file>