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56.jpg" ContentType="image/png"/>
  <Override PartName="/ppt/media/image47.jpg" ContentType="image/pn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89" r:id="rId2"/>
  </p:sldMasterIdLst>
  <p:notesMasterIdLst>
    <p:notesMasterId r:id="rId13"/>
  </p:notesMasterIdLst>
  <p:handoutMasterIdLst>
    <p:handoutMasterId r:id="rId14"/>
  </p:handoutMasterIdLst>
  <p:sldIdLst>
    <p:sldId id="265" r:id="rId3"/>
    <p:sldId id="414" r:id="rId4"/>
    <p:sldId id="279" r:id="rId5"/>
    <p:sldId id="276" r:id="rId6"/>
    <p:sldId id="407" r:id="rId7"/>
    <p:sldId id="415" r:id="rId8"/>
    <p:sldId id="387" r:id="rId9"/>
    <p:sldId id="417" r:id="rId10"/>
    <p:sldId id="416" r:id="rId11"/>
    <p:sldId id="273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XO Tahion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1F2"/>
    <a:srgbClr val="BFBFBF"/>
    <a:srgbClr val="F2F2F2"/>
    <a:srgbClr val="17B3D4"/>
    <a:srgbClr val="139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323" autoAdjust="0"/>
  </p:normalViewPr>
  <p:slideViewPr>
    <p:cSldViewPr snapToGrid="0" snapToObjects="1">
      <p:cViewPr varScale="1">
        <p:scale>
          <a:sx n="109" d="100"/>
          <a:sy n="109" d="100"/>
        </p:scale>
        <p:origin x="13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FEB2E-1049-3A42-A2E8-EAF7CF9D56E4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10B4D-E594-2145-8744-B7401C20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2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773F9-5E6A-0544-8DEE-FD3752B6F804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7BD15-9DA1-5545-B34B-C99781488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6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D15-9DA1-5545-B34B-C99781488F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5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D15-9DA1-5545-B34B-C99781488F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8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529A3-910B-42D2-A486-ADB051D30B23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42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84122" y="1168399"/>
            <a:ext cx="3522141" cy="1837267"/>
          </a:xfrm>
        </p:spPr>
        <p:txBody>
          <a:bodyPr anchor="t"/>
          <a:lstStyle/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br>
              <a:rPr lang="ru-RU" dirty="0"/>
            </a:br>
            <a:r>
              <a:rPr lang="ru-RU" dirty="0" err="1"/>
              <a:t>МойОфис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7738" y="4043468"/>
            <a:ext cx="6468525" cy="426931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  <p:pic>
        <p:nvPicPr>
          <p:cNvPr id="8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7035" y="1168400"/>
            <a:ext cx="1821732" cy="2409388"/>
          </a:xfrm>
          <a:prstGeom prst="rect">
            <a:avLst/>
          </a:prstGeom>
        </p:spPr>
      </p:pic>
      <p:pic>
        <p:nvPicPr>
          <p:cNvPr id="9" name="Picture 8" descr="Untitled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64" y="2980265"/>
            <a:ext cx="1525004" cy="83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2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4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4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007533" y="2486991"/>
            <a:ext cx="712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kern="1200" cap="none" dirty="0">
                <a:solidFill>
                  <a:srgbClr val="14A1F2"/>
                </a:solidFill>
                <a:latin typeface="Open Sans"/>
                <a:ea typeface="+mj-ea"/>
                <a:cs typeface="Open Sans"/>
              </a:rPr>
              <a:t>Спасибо</a:t>
            </a:r>
            <a:r>
              <a:rPr lang="en-US" sz="4000" b="1" kern="1200" cap="none" baseline="0" dirty="0">
                <a:solidFill>
                  <a:srgbClr val="14A1F2"/>
                </a:solidFill>
                <a:latin typeface="Open Sans"/>
                <a:ea typeface="+mj-ea"/>
                <a:cs typeface="Open Sans"/>
              </a:rPr>
              <a:t> </a:t>
            </a:r>
            <a:r>
              <a:rPr lang="ru-RU" sz="4000" b="1" kern="1200" cap="none" dirty="0">
                <a:solidFill>
                  <a:srgbClr val="14A1F2"/>
                </a:solidFill>
                <a:latin typeface="Open Sans"/>
                <a:ea typeface="+mj-ea"/>
                <a:cs typeface="Open Sans"/>
              </a:rPr>
              <a:t>за внимание!</a:t>
            </a:r>
            <a:endParaRPr lang="en-US" sz="4000" b="1" kern="1200" cap="none" dirty="0">
              <a:solidFill>
                <a:srgbClr val="14A1F2"/>
              </a:solidFill>
              <a:latin typeface="Open Sans"/>
              <a:ea typeface="+mj-ea"/>
              <a:cs typeface="Open San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46313" y="3308665"/>
            <a:ext cx="465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cap="none" dirty="0" err="1">
                <a:solidFill>
                  <a:srgbClr val="14A1F2"/>
                </a:solidFill>
                <a:latin typeface="Open Sans"/>
                <a:ea typeface="+mj-ea"/>
                <a:cs typeface="Open Sans"/>
              </a:rPr>
              <a:t>www.myoffice.ru</a:t>
            </a:r>
            <a:endParaRPr lang="en-US" sz="2400" b="0" kern="1200" cap="none" dirty="0">
              <a:solidFill>
                <a:srgbClr val="14A1F2"/>
              </a:solidFill>
              <a:latin typeface="Open Sans"/>
              <a:ea typeface="+mj-ea"/>
              <a:cs typeface="Open Sans"/>
            </a:endParaRPr>
          </a:p>
        </p:txBody>
      </p:sp>
      <p:pic>
        <p:nvPicPr>
          <p:cNvPr id="9" name="Picture 1" descr="MyOfficeLogo-L-1560x6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86" y="1142230"/>
            <a:ext cx="2976958" cy="1144982"/>
          </a:xfrm>
          <a:prstGeom prst="rect">
            <a:avLst/>
          </a:prstGeom>
        </p:spPr>
      </p:pic>
      <p:pic>
        <p:nvPicPr>
          <p:cNvPr id="10" name="Picture 9" descr="Untitled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10071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97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488279"/>
          </a:xfrm>
        </p:spPr>
        <p:txBody>
          <a:bodyPr/>
          <a:lstStyle>
            <a:lvl1pPr>
              <a:defRPr baseline="0"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1667"/>
            <a:ext cx="8229600" cy="31129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14400"/>
            <a:ext cx="8229600" cy="566738"/>
          </a:xfrm>
        </p:spPr>
        <p:txBody>
          <a:bodyPr/>
          <a:lstStyle>
            <a:lvl1pPr marL="0" indent="0">
              <a:buNone/>
              <a:defRPr sz="2200">
                <a:solidFill>
                  <a:srgbClr val="24A2EE"/>
                </a:solidFill>
              </a:defRPr>
            </a:lvl1pPr>
          </a:lstStyle>
          <a:p>
            <a:pPr lvl="0"/>
            <a:r>
              <a:rPr lang="ru-RU" dirty="0"/>
              <a:t>Подзаголовок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2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422402" y="2379136"/>
            <a:ext cx="6299198" cy="1227674"/>
          </a:xfrm>
        </p:spPr>
        <p:txBody>
          <a:bodyPr anchor="t"/>
          <a:lstStyle>
            <a:lvl1pPr algn="ctr"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402" y="4043468"/>
            <a:ext cx="6299198" cy="426931"/>
          </a:xfrm>
        </p:spPr>
        <p:txBody>
          <a:bodyPr anchor="t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7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6313" y="1665693"/>
            <a:ext cx="4651374" cy="2252399"/>
          </a:xfrm>
        </p:spPr>
        <p:txBody>
          <a:bodyPr anchor="ctr"/>
          <a:lstStyle>
            <a:lvl1pPr algn="ctr">
              <a:defRPr sz="4000" b="1" cap="none"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3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488279"/>
          </a:xfrm>
        </p:spPr>
        <p:txBody>
          <a:bodyPr/>
          <a:lstStyle>
            <a:lvl1pPr>
              <a:defRPr baseline="0"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81667"/>
            <a:ext cx="8229600" cy="31129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914400"/>
            <a:ext cx="8229600" cy="566738"/>
          </a:xfrm>
        </p:spPr>
        <p:txBody>
          <a:bodyPr/>
          <a:lstStyle>
            <a:lvl1pPr marL="0" indent="0">
              <a:buNone/>
              <a:defRPr sz="2200">
                <a:solidFill>
                  <a:srgbClr val="24A2EE"/>
                </a:solidFill>
              </a:defRPr>
            </a:lvl1pPr>
          </a:lstStyle>
          <a:p>
            <a:pPr lvl="0"/>
            <a:r>
              <a:rPr lang="ru-RU" dirty="0"/>
              <a:t>Подзаголовок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88268" y="1283371"/>
            <a:ext cx="5198532" cy="33112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283371"/>
            <a:ext cx="2853267" cy="3310854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Кликните по иконке, чтобы добавить картинку 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422402" y="2379136"/>
            <a:ext cx="6299198" cy="12276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2402" y="3738656"/>
            <a:ext cx="6299198" cy="426931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Дополнительная информация</a:t>
            </a:r>
            <a:endParaRPr lang="en-US" dirty="0"/>
          </a:p>
        </p:txBody>
      </p:sp>
      <p:pic>
        <p:nvPicPr>
          <p:cNvPr id="6" name="Picture 5" descr="Untitle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10071"/>
            <a:ext cx="1396996" cy="769469"/>
          </a:xfrm>
          <a:prstGeom prst="rect">
            <a:avLst/>
          </a:prstGeom>
        </p:spPr>
      </p:pic>
      <p:pic>
        <p:nvPicPr>
          <p:cNvPr id="7" name="Picture 1" descr="MyOfficeLogo-L-1560x6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708" y="745591"/>
            <a:ext cx="4026826" cy="15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0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83371"/>
            <a:ext cx="5232400" cy="33112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400"/>
            </a:lvl5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842000" y="1283371"/>
            <a:ext cx="2853267" cy="3310854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Кликните по иконке, чтобы добавить картинку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3371"/>
            <a:ext cx="4038600" cy="2467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83371"/>
            <a:ext cx="4038600" cy="2467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6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83371"/>
            <a:ext cx="4038600" cy="56372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2400"/>
            </a:lvl2pPr>
            <a:lvl3pPr>
              <a:defRPr sz="2000"/>
            </a:lvl3pPr>
            <a:lvl4pPr>
              <a:defRPr sz="1800" baseline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83371"/>
            <a:ext cx="4038600" cy="56372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>
              <a:defRPr sz="240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" y="1847091"/>
            <a:ext cx="4038600" cy="2467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 baseline="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48200" y="1847091"/>
            <a:ext cx="4038600" cy="2467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Текст</a:t>
            </a:r>
            <a:endParaRPr lang="en-US" dirty="0"/>
          </a:p>
          <a:p>
            <a:pPr lvl="1"/>
            <a:r>
              <a:rPr lang="ru-RU" dirty="0"/>
              <a:t>Второй уровень</a:t>
            </a:r>
            <a:endParaRPr lang="en-US" dirty="0"/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  <a:endParaRPr lang="en-US" dirty="0"/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58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457200" y="1283371"/>
            <a:ext cx="8229600" cy="3311252"/>
          </a:xfrm>
        </p:spPr>
        <p:txBody>
          <a:bodyPr/>
          <a:lstStyle>
            <a:lvl1pPr marL="0" indent="0">
              <a:buFont typeface="Arial"/>
              <a:buNone/>
              <a:defRPr lang="en-US" sz="1200" kern="1200" baseline="0" dirty="0">
                <a:solidFill>
                  <a:schemeClr val="bg1">
                    <a:lumMod val="75000"/>
                  </a:schemeClr>
                </a:solidFill>
                <a:latin typeface="XO Tahion"/>
                <a:ea typeface="+mn-ea"/>
                <a:cs typeface="XO Tahion"/>
              </a:defRPr>
            </a:lvl1pPr>
          </a:lstStyle>
          <a:p>
            <a:r>
              <a:rPr lang="ru-RU" dirty="0"/>
              <a:t>Кликните по иконке, чтобы добавить таблицу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20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4A2EE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05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6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46313" y="1665693"/>
            <a:ext cx="4651374" cy="2252399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  <a:endParaRPr lang="en-US" dirty="0"/>
          </a:p>
        </p:txBody>
      </p:sp>
      <p:pic>
        <p:nvPicPr>
          <p:cNvPr id="14" name="Picture 13" descr="MyOfficeLogo-T-428x2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70" y="4694917"/>
            <a:ext cx="1214487" cy="5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6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268" y="1200151"/>
            <a:ext cx="5198532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200150"/>
            <a:ext cx="2853267" cy="33940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2324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42000" y="1200150"/>
            <a:ext cx="2853267" cy="33940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492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492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8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0604"/>
            <a:ext cx="4040188" cy="415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98892"/>
            <a:ext cx="4040188" cy="25683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0604"/>
            <a:ext cx="4041775" cy="415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98892"/>
            <a:ext cx="4041775" cy="25683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marL="0" indent="0">
              <a:buFont typeface="Arial"/>
              <a:buNone/>
              <a:defRPr lang="en-US" sz="1200" kern="1200" dirty="0">
                <a:solidFill>
                  <a:schemeClr val="bg1">
                    <a:lumMod val="75000"/>
                  </a:schemeClr>
                </a:solidFill>
                <a:latin typeface="Open Sans"/>
                <a:ea typeface="+mn-ea"/>
                <a:cs typeface="Open Sans"/>
              </a:defRPr>
            </a:lvl1pPr>
          </a:lstStyle>
          <a:p>
            <a:r>
              <a:rPr lang="ru-RU"/>
              <a:t>Вставка таблицы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1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4874014"/>
            <a:ext cx="2336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© Новые Облачные Технологии, 2019</a:t>
            </a:r>
            <a:endParaRPr lang="en-US" sz="80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0" r:id="rId4"/>
    <p:sldLayoutId id="2147483659" r:id="rId5"/>
    <p:sldLayoutId id="2147483661" r:id="rId6"/>
    <p:sldLayoutId id="2147483652" r:id="rId7"/>
    <p:sldLayoutId id="2147483653" r:id="rId8"/>
    <p:sldLayoutId id="2147483662" r:id="rId9"/>
    <p:sldLayoutId id="2147483654" r:id="rId10"/>
    <p:sldLayoutId id="2147483655" r:id="rId11"/>
    <p:sldLayoutId id="2147483663" r:id="rId12"/>
    <p:sldLayoutId id="2147483660" r:id="rId13"/>
    <p:sldLayoutId id="214748370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14A1F2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20000"/>
        <a:buFontTx/>
        <a:buBlip>
          <a:blip r:embed="rId16"/>
        </a:buBlip>
        <a:defRPr sz="24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20000" indent="-180000" algn="l" defTabSz="457200" rtl="0" eaLnBrk="1" latinLnBrk="0" hangingPunct="1">
        <a:spcBef>
          <a:spcPts val="6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080000" indent="-18000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18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440000" indent="-18000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1800000" indent="-18000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120000"/>
        <a:buFont typeface="Arial"/>
        <a:buChar char="•"/>
        <a:defRPr sz="14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612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3371"/>
            <a:ext cx="8229600" cy="3311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27" y="4894797"/>
            <a:ext cx="33866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rgbClr val="7F7F7F"/>
                </a:solidFill>
                <a:latin typeface="XO Tahion"/>
                <a:ea typeface="XO Tahion"/>
                <a:cs typeface="XO Tahion"/>
              </a:rPr>
              <a:t>© ООО «НОВЫЕ ОБЛАЧНЫЕ ТЕХНОЛОГИИ», 2013–2019</a:t>
            </a:r>
            <a:endParaRPr lang="en-US" sz="700" dirty="0">
              <a:solidFill>
                <a:srgbClr val="7F7F7F"/>
              </a:solidFill>
              <a:latin typeface="XO Tahion"/>
              <a:ea typeface="XO Tahion"/>
              <a:cs typeface="XO Tahion"/>
            </a:endParaRPr>
          </a:p>
        </p:txBody>
      </p:sp>
    </p:spTree>
    <p:extLst>
      <p:ext uri="{BB962C8B-B14F-4D97-AF65-F5344CB8AC3E}">
        <p14:creationId xmlns:p14="http://schemas.microsoft.com/office/powerpoint/2010/main" val="36844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24A2EE"/>
          </a:solidFill>
          <a:latin typeface="XO Tahion"/>
          <a:ea typeface="+mj-ea"/>
          <a:cs typeface="XO Tahion"/>
        </a:defRPr>
      </a:lvl1pPr>
    </p:titleStyle>
    <p:bodyStyle>
      <a:lvl1pPr marL="342900" indent="-342900" algn="l" defTabSz="457200" rtl="0" eaLnBrk="1" latinLnBrk="0" hangingPunct="1">
        <a:spcBef>
          <a:spcPts val="600"/>
        </a:spcBef>
        <a:spcAft>
          <a:spcPts val="600"/>
        </a:spcAft>
        <a:buSzPct val="100000"/>
        <a:buFont typeface="Wingdings" charset="2"/>
        <a:buChar char="§"/>
        <a:defRPr sz="2400" kern="1200">
          <a:solidFill>
            <a:schemeClr val="tx1"/>
          </a:solidFill>
          <a:latin typeface="XO Tahion"/>
          <a:ea typeface="+mn-ea"/>
          <a:cs typeface="XO Tahion"/>
        </a:defRPr>
      </a:lvl1pPr>
      <a:lvl2pPr marL="882900" indent="-342900" algn="l" defTabSz="457200" rtl="0" eaLnBrk="1" latinLnBrk="0" hangingPunct="1"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Wingdings" charset="2"/>
        <a:buChar char="§"/>
        <a:defRPr sz="2000" kern="1200">
          <a:solidFill>
            <a:schemeClr val="tx1"/>
          </a:solidFill>
          <a:latin typeface="XO Tahion"/>
          <a:ea typeface="+mn-ea"/>
          <a:cs typeface="XO Tahion"/>
        </a:defRPr>
      </a:lvl2pPr>
      <a:lvl3pPr marL="1185750" indent="-285750" algn="l" defTabSz="457200" rtl="0" eaLnBrk="1" latinLnBrk="0" hangingPunct="1"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XO Tahion"/>
          <a:ea typeface="+mn-ea"/>
          <a:cs typeface="XO Tahion"/>
        </a:defRPr>
      </a:lvl3pPr>
      <a:lvl4pPr marL="1545750" indent="-285750" algn="l" defTabSz="457200" rtl="0" eaLnBrk="1" latinLnBrk="0" hangingPunct="1"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Wingdings" charset="2"/>
        <a:buChar char="§"/>
        <a:defRPr sz="1600" kern="1200">
          <a:solidFill>
            <a:schemeClr val="tx1"/>
          </a:solidFill>
          <a:latin typeface="XO Tahion"/>
          <a:ea typeface="+mn-ea"/>
          <a:cs typeface="XO Tahion"/>
        </a:defRPr>
      </a:lvl4pPr>
      <a:lvl5pPr marL="1905750" indent="-285750" algn="l" defTabSz="457200" rtl="0" eaLnBrk="1" latinLnBrk="0" hangingPunct="1">
        <a:spcBef>
          <a:spcPts val="600"/>
        </a:spcBef>
        <a:spcAft>
          <a:spcPts val="600"/>
        </a:spcAft>
        <a:buClr>
          <a:schemeClr val="bg1">
            <a:lumMod val="75000"/>
          </a:schemeClr>
        </a:buClr>
        <a:buSzPct val="100000"/>
        <a:buFont typeface="Wingdings" charset="2"/>
        <a:buChar char="§"/>
        <a:defRPr sz="1400" kern="1200">
          <a:solidFill>
            <a:schemeClr val="tx1"/>
          </a:solidFill>
          <a:latin typeface="XO Tahion"/>
          <a:ea typeface="+mn-ea"/>
          <a:cs typeface="XO Tahi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gif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g"/><Relationship Id="rId11" Type="http://schemas.openxmlformats.org/officeDocument/2006/relationships/image" Target="../media/image52.png"/><Relationship Id="rId5" Type="http://schemas.openxmlformats.org/officeDocument/2006/relationships/image" Target="../media/image46.jpg"/><Relationship Id="rId15" Type="http://schemas.openxmlformats.org/officeDocument/2006/relationships/image" Target="../media/image56.jp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4855" y="1169180"/>
            <a:ext cx="4145503" cy="1174751"/>
          </a:xfrm>
        </p:spPr>
        <p:txBody>
          <a:bodyPr/>
          <a:lstStyle/>
          <a:p>
            <a:r>
              <a:rPr lang="ru-RU" sz="2400" dirty="0"/>
              <a:t>Интеграция платформы </a:t>
            </a:r>
            <a:r>
              <a:rPr lang="ru-RU" sz="2400" dirty="0" err="1"/>
              <a:t>МойОфис</a:t>
            </a:r>
            <a:r>
              <a:rPr lang="ru-RU" sz="2400" dirty="0"/>
              <a:t> с ключевыми бизнес-приложениями 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C1037-4DDB-4D61-9DED-690348F3C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693" y="2571749"/>
            <a:ext cx="4021931" cy="656785"/>
          </a:xfrm>
        </p:spPr>
        <p:txBody>
          <a:bodyPr>
            <a:normAutofit fontScale="92500"/>
          </a:bodyPr>
          <a:lstStyle/>
          <a:p>
            <a:pPr algn="l"/>
            <a:r>
              <a:rPr lang="ru-RU" sz="1700" dirty="0"/>
              <a:t>Гришин Алексей</a:t>
            </a:r>
          </a:p>
          <a:p>
            <a:pPr algn="l"/>
            <a:r>
              <a:rPr lang="ru-RU" dirty="0"/>
              <a:t>Руководитель по развитию партнерской сети</a:t>
            </a:r>
            <a:endParaRPr lang="en-US" dirty="0"/>
          </a:p>
          <a:p>
            <a:pPr algn="l"/>
            <a:endParaRPr lang="ru-RU" sz="1000" dirty="0"/>
          </a:p>
          <a:p>
            <a:pPr algn="l"/>
            <a:endParaRPr lang="en-US" sz="1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485707-B134-4517-B3DA-A76A31436088}"/>
              </a:ext>
            </a:extLst>
          </p:cNvPr>
          <p:cNvSpPr/>
          <p:nvPr/>
        </p:nvSpPr>
        <p:spPr>
          <a:xfrm>
            <a:off x="3047390" y="4402728"/>
            <a:ext cx="22754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C0C0C">
                    <a:tint val="75000"/>
                  </a:srgbClr>
                </a:solidFill>
                <a:effectLst/>
                <a:uLnTx/>
                <a:uFillTx/>
                <a:latin typeface="XO Tahion"/>
              </a:rPr>
              <a:t>a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C0C0C">
                    <a:tint val="75000"/>
                  </a:srgbClr>
                </a:solidFill>
                <a:effectLst/>
                <a:uLnTx/>
                <a:uFillTx/>
                <a:latin typeface="XO Tahion"/>
              </a:rPr>
              <a:t>leksey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C0C0C">
                    <a:tint val="75000"/>
                  </a:srgbClr>
                </a:solidFill>
                <a:effectLst/>
                <a:uLnTx/>
                <a:uFillTx/>
                <a:latin typeface="XO Tahion"/>
              </a:rPr>
              <a:t>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C0C0C">
                    <a:tint val="75000"/>
                  </a:srgbClr>
                </a:solidFill>
                <a:effectLst/>
                <a:uLnTx/>
                <a:uFillTx/>
                <a:latin typeface="XO Tahion"/>
              </a:rPr>
              <a:t>g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C0C0C">
                    <a:tint val="75000"/>
                  </a:srgbClr>
                </a:solidFill>
                <a:effectLst/>
                <a:uLnTx/>
                <a:uFillTx/>
                <a:latin typeface="XO Tahion"/>
              </a:rPr>
              <a:t>rishin@myoffice.team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1958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11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94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1981"/>
            <a:ext cx="5290457" cy="488279"/>
          </a:xfrm>
        </p:spPr>
        <p:txBody>
          <a:bodyPr/>
          <a:lstStyle/>
          <a:p>
            <a:r>
              <a:rPr lang="ru-RU" dirty="0"/>
              <a:t>Основные факты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8622"/>
            <a:ext cx="7850981" cy="348485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ru-RU" sz="1800" dirty="0"/>
              <a:t>«Новые Облачные Технологии» – ведущий российский разработчик </a:t>
            </a:r>
            <a:br>
              <a:rPr lang="ru-RU" sz="1800" dirty="0"/>
            </a:br>
            <a:r>
              <a:rPr lang="ru-RU" sz="1800" dirty="0"/>
              <a:t>офисного программного обеспечения</a:t>
            </a:r>
          </a:p>
          <a:p>
            <a:pPr algn="just">
              <a:spcAft>
                <a:spcPts val="1200"/>
              </a:spcAft>
            </a:pPr>
            <a:r>
              <a:rPr lang="ru-RU" sz="1800" dirty="0"/>
              <a:t>Год основания: </a:t>
            </a:r>
            <a:r>
              <a:rPr lang="ru-RU" sz="1800" b="1" dirty="0">
                <a:solidFill>
                  <a:srgbClr val="24A2EE"/>
                </a:solidFill>
              </a:rPr>
              <a:t>2013</a:t>
            </a:r>
          </a:p>
          <a:p>
            <a:pPr algn="just">
              <a:spcAft>
                <a:spcPts val="1200"/>
              </a:spcAft>
            </a:pPr>
            <a:r>
              <a:rPr lang="ru-RU" sz="1800" dirty="0"/>
              <a:t>Количество сотрудников: </a:t>
            </a:r>
            <a:r>
              <a:rPr lang="ru-RU" sz="1800" b="1" dirty="0">
                <a:solidFill>
                  <a:srgbClr val="24A2EE"/>
                </a:solidFill>
              </a:rPr>
              <a:t>400+</a:t>
            </a:r>
            <a:endParaRPr lang="ru-RU" sz="1800" dirty="0">
              <a:solidFill>
                <a:srgbClr val="24A2EE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ru-RU" sz="1800" dirty="0"/>
              <a:t>Разработчики в штате: </a:t>
            </a:r>
            <a:r>
              <a:rPr lang="ru-RU" sz="1800" b="1" dirty="0">
                <a:solidFill>
                  <a:srgbClr val="24A2EE"/>
                </a:solidFill>
              </a:rPr>
              <a:t>300+</a:t>
            </a:r>
          </a:p>
          <a:p>
            <a:pPr algn="just">
              <a:spcAft>
                <a:spcPts val="1200"/>
              </a:spcAft>
            </a:pPr>
            <a:r>
              <a:rPr lang="ru-RU" sz="1800" dirty="0"/>
              <a:t>Офисы и центры разработки: </a:t>
            </a:r>
            <a:r>
              <a:rPr lang="ru-RU" sz="1800" b="1" dirty="0">
                <a:solidFill>
                  <a:srgbClr val="24A2EE"/>
                </a:solidFill>
              </a:rPr>
              <a:t>Иннополис, Москва, Санкт-Петербург, Сколково</a:t>
            </a:r>
          </a:p>
          <a:p>
            <a:pPr algn="just">
              <a:spcAft>
                <a:spcPts val="1200"/>
              </a:spcAft>
            </a:pPr>
            <a:r>
              <a:rPr lang="ru-RU" sz="1800" dirty="0"/>
              <a:t>Партнеры: </a:t>
            </a:r>
            <a:r>
              <a:rPr lang="ru-RU" sz="1800" b="1" dirty="0">
                <a:solidFill>
                  <a:srgbClr val="24A2EE"/>
                </a:solidFill>
              </a:rPr>
              <a:t>1300+</a:t>
            </a:r>
          </a:p>
        </p:txBody>
      </p:sp>
      <p:pic>
        <p:nvPicPr>
          <p:cNvPr id="5" name="Picture 3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32" y="109211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5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cheme1.png">
            <a:extLst>
              <a:ext uri="{FF2B5EF4-FFF2-40B4-BE49-F238E27FC236}">
                <a16:creationId xmlns:a16="http://schemas.microsoft.com/office/drawing/2014/main" id="{171275F2-3AD9-4388-BC9E-3AB410C0B1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t="11289" r="8295" b="14569"/>
          <a:stretch/>
        </p:blipFill>
        <p:spPr>
          <a:xfrm>
            <a:off x="311553" y="113512"/>
            <a:ext cx="8520894" cy="435462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249138-A9C5-4433-8165-4C485723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" y="0"/>
            <a:ext cx="5283820" cy="65954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Концепция продукта</a:t>
            </a:r>
            <a:endParaRPr lang="en-US" sz="3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5DDF4-3127-421A-9F0B-B9A1D339287D}"/>
              </a:ext>
            </a:extLst>
          </p:cNvPr>
          <p:cNvSpPr txBox="1"/>
          <p:nvPr/>
        </p:nvSpPr>
        <p:spPr>
          <a:xfrm>
            <a:off x="584899" y="2917956"/>
            <a:ext cx="13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33"/>
              </a:spcAft>
            </a:pP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Частное</a:t>
            </a:r>
            <a:b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облако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B94FB-C971-4102-A087-080E254D8C1D}"/>
              </a:ext>
            </a:extLst>
          </p:cNvPr>
          <p:cNvSpPr txBox="1"/>
          <p:nvPr/>
        </p:nvSpPr>
        <p:spPr>
          <a:xfrm>
            <a:off x="1693112" y="3810783"/>
            <a:ext cx="13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33"/>
              </a:spcAft>
            </a:pP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Простой интерфейс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4E2016-6AC4-4175-9884-57012C35CB70}"/>
              </a:ext>
            </a:extLst>
          </p:cNvPr>
          <p:cNvSpPr txBox="1"/>
          <p:nvPr/>
        </p:nvSpPr>
        <p:spPr>
          <a:xfrm>
            <a:off x="3153358" y="4289529"/>
            <a:ext cx="13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33"/>
              </a:spcAft>
            </a:pP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Совместная работа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ADCDE-9095-455A-8612-AE1C41799D7F}"/>
              </a:ext>
            </a:extLst>
          </p:cNvPr>
          <p:cNvSpPr txBox="1"/>
          <p:nvPr/>
        </p:nvSpPr>
        <p:spPr>
          <a:xfrm>
            <a:off x="4694322" y="4289529"/>
            <a:ext cx="13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33"/>
              </a:spcAft>
            </a:pP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Все</a:t>
            </a:r>
            <a:b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платформы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0858A-38C5-4302-9203-A9FF19215C8D}"/>
              </a:ext>
            </a:extLst>
          </p:cNvPr>
          <p:cNvSpPr txBox="1"/>
          <p:nvPr/>
        </p:nvSpPr>
        <p:spPr>
          <a:xfrm>
            <a:off x="5995163" y="3766309"/>
            <a:ext cx="133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33"/>
              </a:spcAft>
            </a:pP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Все</a:t>
            </a:r>
            <a:b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форматы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CDA533-1874-4D43-AFF8-53022B5E8EC3}"/>
              </a:ext>
            </a:extLst>
          </p:cNvPr>
          <p:cNvSpPr txBox="1"/>
          <p:nvPr/>
        </p:nvSpPr>
        <p:spPr>
          <a:xfrm>
            <a:off x="7246056" y="2997518"/>
            <a:ext cx="143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33"/>
              </a:spcAft>
            </a:pPr>
            <a:r>
              <a:rPr lang="ru-RU" sz="14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Безопасность</a:t>
            </a:r>
          </a:p>
        </p:txBody>
      </p:sp>
      <p:pic>
        <p:nvPicPr>
          <p:cNvPr id="11" name="Picture 3" descr="Untitled2.png">
            <a:extLst>
              <a:ext uri="{FF2B5EF4-FFF2-40B4-BE49-F238E27FC236}">
                <a16:creationId xmlns:a16="http://schemas.microsoft.com/office/drawing/2014/main" id="{2318B251-A80B-457E-A9E6-549C39B8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32" y="109211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9" descr="Screen Shot 2017-02-10 at 7.07.16 PM.png">
            <a:extLst>
              <a:ext uri="{FF2B5EF4-FFF2-40B4-BE49-F238E27FC236}">
                <a16:creationId xmlns:a16="http://schemas.microsoft.com/office/drawing/2014/main" id="{98B7F829-B5A1-43B0-A53C-52A645749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3" y="1672096"/>
            <a:ext cx="7575413" cy="32353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6F1D85-9D3E-4293-BB55-99855E7FFB66}"/>
              </a:ext>
            </a:extLst>
          </p:cNvPr>
          <p:cNvSpPr txBox="1">
            <a:spLocks/>
          </p:cNvSpPr>
          <p:nvPr/>
        </p:nvSpPr>
        <p:spPr>
          <a:xfrm>
            <a:off x="1357" y="528985"/>
            <a:ext cx="9025054" cy="1047248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2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720000" indent="-180000" algn="l" defTabSz="457200" rtl="0" eaLnBrk="1" latinLnBrk="0" hangingPunct="1">
              <a:spcBef>
                <a:spcPts val="600"/>
              </a:spcBef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080000" indent="-18000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440000" indent="-18000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1800000" indent="-180000" algn="l" defTabSz="457200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120000"/>
              <a:buFont typeface="Arial"/>
              <a:buChar char="•"/>
              <a:defRPr sz="1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defTabSz="457178">
              <a:lnSpc>
                <a:spcPct val="150000"/>
              </a:lnSpc>
              <a:spcAft>
                <a:spcPts val="600"/>
              </a:spcAft>
              <a:buSzPct val="140000"/>
              <a:buFont typeface="Arial"/>
              <a:buNone/>
            </a:pPr>
            <a:r>
              <a:rPr lang="ru-RU" sz="1600" kern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Платформа для совместного редактирования и хранения документов, почтовая </a:t>
            </a:r>
            <a:r>
              <a:rPr lang="ru-RU" sz="1600" kern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почтовая</a:t>
            </a:r>
            <a:r>
              <a:rPr lang="ru-RU" sz="1600" kern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система, система мгновенных коммуникаций, а также полный набор    современных офисных приложений для всех популярных операционных систем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2180EF7-2DEE-4F82-947C-F09859831D82}"/>
              </a:ext>
            </a:extLst>
          </p:cNvPr>
          <p:cNvSpPr txBox="1">
            <a:spLocks/>
          </p:cNvSpPr>
          <p:nvPr/>
        </p:nvSpPr>
        <p:spPr>
          <a:xfrm>
            <a:off x="117589" y="0"/>
            <a:ext cx="6846849" cy="640303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4A1F2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 sz="3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Что такое </a:t>
            </a:r>
            <a:r>
              <a:rPr lang="ru-RU" sz="3200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МойОфис</a:t>
            </a:r>
            <a:r>
              <a:rPr lang="ru-RU" sz="3200" baseline="30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®</a:t>
            </a:r>
            <a:r>
              <a:rPr lang="en-US" sz="32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?</a:t>
            </a:r>
            <a:endParaRPr lang="ru-RU" sz="3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5" name="Picture 3" descr="Untitled2.png">
            <a:extLst>
              <a:ext uri="{FF2B5EF4-FFF2-40B4-BE49-F238E27FC236}">
                <a16:creationId xmlns:a16="http://schemas.microsoft.com/office/drawing/2014/main" id="{AAC0DE98-3443-40EA-A82B-B87D9AD4A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32" y="109211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0"/>
          <p:cNvSpPr/>
          <p:nvPr/>
        </p:nvSpPr>
        <p:spPr>
          <a:xfrm>
            <a:off x="589068" y="977314"/>
            <a:ext cx="7935520" cy="3589410"/>
          </a:xfrm>
          <a:prstGeom prst="rect">
            <a:avLst/>
          </a:prstGeom>
          <a:noFill/>
          <a:ln w="3810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68579" algn="ctr">
              <a:lnSpc>
                <a:spcPct val="200000"/>
              </a:lnSpc>
            </a:pPr>
            <a:endParaRPr lang="en-US" sz="1200" b="1" kern="1400" dirty="0">
              <a:solidFill>
                <a:schemeClr val="tx1"/>
              </a:solidFill>
              <a:latin typeface="XO Tahion"/>
              <a:ea typeface="Trebuchet MS"/>
              <a:cs typeface="XO Tahion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C4F452E-7109-4A12-ADC6-1AF728E65FF9}"/>
              </a:ext>
            </a:extLst>
          </p:cNvPr>
          <p:cNvGrpSpPr/>
          <p:nvPr/>
        </p:nvGrpSpPr>
        <p:grpSpPr>
          <a:xfrm>
            <a:off x="973670" y="1481378"/>
            <a:ext cx="2969879" cy="1733120"/>
            <a:chOff x="973670" y="1704214"/>
            <a:chExt cx="2969879" cy="1733120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F1C27184-67C8-4F38-AAC0-74D84AA2929D}"/>
                </a:ext>
              </a:extLst>
            </p:cNvPr>
            <p:cNvGrpSpPr/>
            <p:nvPr/>
          </p:nvGrpSpPr>
          <p:grpSpPr>
            <a:xfrm>
              <a:off x="973670" y="1704214"/>
              <a:ext cx="2969879" cy="1672352"/>
              <a:chOff x="973670" y="1704214"/>
              <a:chExt cx="2969879" cy="1672352"/>
            </a:xfrm>
          </p:grpSpPr>
          <p:sp>
            <p:nvSpPr>
              <p:cNvPr id="47" name="Прямоугольник 50"/>
              <p:cNvSpPr/>
              <p:nvPr/>
            </p:nvSpPr>
            <p:spPr>
              <a:xfrm>
                <a:off x="973670" y="1704214"/>
                <a:ext cx="2946400" cy="1672352"/>
              </a:xfrm>
              <a:prstGeom prst="rect">
                <a:avLst/>
              </a:prstGeom>
              <a:solidFill>
                <a:srgbClr val="F2F2F2"/>
              </a:solidFill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0000" tIns="180000" rIns="180000" bIns="180000" rtlCol="0" anchor="t"/>
              <a:lstStyle/>
              <a:p>
                <a:pPr algn="ctr"/>
                <a:r>
                  <a:rPr lang="ru-RU" sz="1100" b="1" kern="14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МойОфис</a:t>
                </a:r>
                <a:r>
                  <a:rPr lang="ru-RU" sz="1100" b="1" kern="1400" baseline="300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®</a:t>
                </a:r>
                <a:r>
                  <a:rPr lang="ru-RU" sz="1100" b="1" kern="14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 Частное облако</a:t>
                </a:r>
                <a:endParaRPr lang="en-US" sz="1100" b="1" kern="1400" dirty="0">
                  <a:solidFill>
                    <a:schemeClr val="tx1"/>
                  </a:solidFill>
                  <a:latin typeface="XO Tahion"/>
                  <a:ea typeface="Trebuchet MS"/>
                  <a:cs typeface="XO Tahion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ru-RU" sz="900" b="1" kern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XO Tahion"/>
                    <a:ea typeface="Trebuchet MS"/>
                    <a:cs typeface="XO Tahion"/>
                  </a:rPr>
                  <a:t>Набор серверных продуктов</a:t>
                </a:r>
                <a:endParaRPr lang="en-US" sz="900" b="1" kern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XO Tahion"/>
                  <a:ea typeface="Trebuchet MS"/>
                  <a:cs typeface="XO Tahion"/>
                </a:endParaRPr>
              </a:p>
            </p:txBody>
          </p:sp>
          <p:pic>
            <p:nvPicPr>
              <p:cNvPr id="57" name="Picture 56" descr="6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789" y="2421586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58" name="Picture 57" descr="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8522" y="2421586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72" name="Picture 71" descr="1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82" t="19282" r="19282" b="19282"/>
              <a:stretch/>
            </p:blipFill>
            <p:spPr>
              <a:xfrm>
                <a:off x="1147402" y="2730161"/>
                <a:ext cx="304275" cy="304275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>
              <a:xfrm>
                <a:off x="1375474" y="2631122"/>
                <a:ext cx="859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ru-RU" sz="800" b="1" kern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XO Tahion"/>
                    <a:ea typeface="Trebuchet MS"/>
                    <a:cs typeface="XO Tahion"/>
                  </a:rPr>
                  <a:t>Сервер совместн. работы</a:t>
                </a:r>
              </a:p>
            </p:txBody>
          </p:sp>
          <p:pic>
            <p:nvPicPr>
              <p:cNvPr id="75" name="Picture 74" descr="1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82" t="19282" r="19282" b="19282"/>
              <a:stretch/>
            </p:blipFill>
            <p:spPr>
              <a:xfrm>
                <a:off x="2027963" y="2730155"/>
                <a:ext cx="304275" cy="304275"/>
              </a:xfrm>
              <a:prstGeom prst="rect">
                <a:avLst/>
              </a:prstGeom>
            </p:spPr>
          </p:pic>
          <p:sp>
            <p:nvSpPr>
              <p:cNvPr id="76" name="TextBox 75"/>
              <p:cNvSpPr txBox="1"/>
              <p:nvPr/>
            </p:nvSpPr>
            <p:spPr>
              <a:xfrm>
                <a:off x="2247569" y="2698852"/>
                <a:ext cx="8597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ru-RU" sz="800" b="1" kern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XO Tahion"/>
                    <a:ea typeface="Trebuchet MS"/>
                    <a:cs typeface="XO Tahion"/>
                  </a:rPr>
                  <a:t>Почтовый</a:t>
                </a:r>
              </a:p>
              <a:p>
                <a:pPr marL="0" lvl="1"/>
                <a:r>
                  <a:rPr lang="ru-RU" sz="800" b="1" kern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XO Tahion"/>
                    <a:ea typeface="Trebuchet MS"/>
                    <a:cs typeface="XO Tahion"/>
                  </a:rPr>
                  <a:t>сервер</a:t>
                </a:r>
              </a:p>
            </p:txBody>
          </p:sp>
          <p:pic>
            <p:nvPicPr>
              <p:cNvPr id="77" name="Picture 76" descr="1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82" t="19282" r="19282" b="19282"/>
              <a:stretch/>
            </p:blipFill>
            <p:spPr>
              <a:xfrm>
                <a:off x="2881267" y="2734735"/>
                <a:ext cx="304275" cy="304275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3083820" y="2790668"/>
                <a:ext cx="8597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ru-RU" sz="800" b="1" kern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XO Tahion"/>
                    <a:ea typeface="Trebuchet MS"/>
                    <a:cs typeface="XO Tahion"/>
                  </a:rPr>
                  <a:t>Логос Сервер</a:t>
                </a:r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0767B135-7DED-40B2-9D81-8421DB051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91402" y="2426764"/>
                <a:ext cx="170666" cy="170666"/>
              </a:xfrm>
              <a:prstGeom prst="rect">
                <a:avLst/>
              </a:prstGeom>
            </p:spPr>
          </p:pic>
          <p:pic>
            <p:nvPicPr>
              <p:cNvPr id="85" name="Picture 64" descr="2.png">
                <a:extLst>
                  <a:ext uri="{FF2B5EF4-FFF2-40B4-BE49-F238E27FC236}">
                    <a16:creationId xmlns:a16="http://schemas.microsoft.com/office/drawing/2014/main" id="{C5CFF1C7-96B1-416E-B997-5A6C91F00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0038" y="2418347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86" name="Picture 65" descr="3.png">
                <a:extLst>
                  <a:ext uri="{FF2B5EF4-FFF2-40B4-BE49-F238E27FC236}">
                    <a16:creationId xmlns:a16="http://schemas.microsoft.com/office/drawing/2014/main" id="{AC083EFF-2F7D-4C1D-8C59-8664A21BA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164" y="2419757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87" name="Picture 66" descr="8.png">
                <a:extLst>
                  <a:ext uri="{FF2B5EF4-FFF2-40B4-BE49-F238E27FC236}">
                    <a16:creationId xmlns:a16="http://schemas.microsoft.com/office/drawing/2014/main" id="{7A628191-A232-4CC0-AD70-1CE987603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3432" y="2419757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88" name="Picture 67" descr="4.png">
                <a:extLst>
                  <a:ext uri="{FF2B5EF4-FFF2-40B4-BE49-F238E27FC236}">
                    <a16:creationId xmlns:a16="http://schemas.microsoft.com/office/drawing/2014/main" id="{05BBB576-ECB5-4C85-AEA3-46ACB264D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700" y="2419757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89" name="Picture 39" descr="1.png">
                <a:extLst>
                  <a:ext uri="{FF2B5EF4-FFF2-40B4-BE49-F238E27FC236}">
                    <a16:creationId xmlns:a16="http://schemas.microsoft.com/office/drawing/2014/main" id="{DAD6060F-444D-496B-ACA4-C451579BA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817" y="2418348"/>
                <a:ext cx="175844" cy="175844"/>
              </a:xfrm>
              <a:prstGeom prst="rect">
                <a:avLst/>
              </a:prstGeom>
            </p:spPr>
          </p:pic>
        </p:grpSp>
        <p:pic>
          <p:nvPicPr>
            <p:cNvPr id="3" name="Picture 2" descr="1.png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21608" r="11955" b="21608"/>
            <a:stretch/>
          </p:blipFill>
          <p:spPr>
            <a:xfrm>
              <a:off x="1588668" y="3041986"/>
              <a:ext cx="1779860" cy="395348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E24652B-AF4C-4FD6-A638-12D82F50B7C3}"/>
              </a:ext>
            </a:extLst>
          </p:cNvPr>
          <p:cNvGrpSpPr/>
          <p:nvPr/>
        </p:nvGrpSpPr>
        <p:grpSpPr>
          <a:xfrm>
            <a:off x="3973228" y="1481379"/>
            <a:ext cx="2062570" cy="3085346"/>
            <a:chOff x="3973228" y="1704215"/>
            <a:chExt cx="2062570" cy="308534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4875F102-7C61-46CF-86DA-099F50CE8B4B}"/>
                </a:ext>
              </a:extLst>
            </p:cNvPr>
            <p:cNvGrpSpPr/>
            <p:nvPr/>
          </p:nvGrpSpPr>
          <p:grpSpPr>
            <a:xfrm>
              <a:off x="4130796" y="1704215"/>
              <a:ext cx="1905002" cy="2904451"/>
              <a:chOff x="4130796" y="1704215"/>
              <a:chExt cx="1905002" cy="2904451"/>
            </a:xfrm>
          </p:grpSpPr>
          <p:sp>
            <p:nvSpPr>
              <p:cNvPr id="48" name="Прямоугольник 50"/>
              <p:cNvSpPr/>
              <p:nvPr/>
            </p:nvSpPr>
            <p:spPr>
              <a:xfrm>
                <a:off x="4130796" y="1704215"/>
                <a:ext cx="1905002" cy="2904451"/>
              </a:xfrm>
              <a:prstGeom prst="rect">
                <a:avLst/>
              </a:prstGeom>
              <a:solidFill>
                <a:srgbClr val="F2F2F2"/>
              </a:solidFill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0000" tIns="180000" rIns="180000" bIns="180000" rtlCol="0" anchor="t"/>
              <a:lstStyle/>
              <a:p>
                <a:pPr algn="ctr"/>
                <a:r>
                  <a:rPr lang="ru-RU" sz="1100" b="1" kern="14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МойОфис</a:t>
                </a:r>
                <a:r>
                  <a:rPr lang="ru-RU" sz="1100" b="1" kern="1400" baseline="300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®</a:t>
                </a:r>
                <a:r>
                  <a:rPr lang="ru-RU" sz="1100" b="1" kern="14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 Стандартный</a:t>
                </a:r>
                <a:endParaRPr lang="en-US" sz="1100" b="1" kern="1400" dirty="0">
                  <a:solidFill>
                    <a:schemeClr val="tx1"/>
                  </a:solidFill>
                  <a:latin typeface="XO Tahion"/>
                  <a:ea typeface="Trebuchet MS"/>
                  <a:cs typeface="XO Tahion"/>
                </a:endParaRPr>
              </a:p>
              <a:p>
                <a:pPr algn="ctr">
                  <a:spcBef>
                    <a:spcPts val="600"/>
                  </a:spcBef>
                </a:pPr>
                <a:r>
                  <a:rPr lang="ru-RU" sz="900" b="1" kern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XO Tahion"/>
                    <a:ea typeface="Trebuchet MS"/>
                    <a:cs typeface="XO Tahion"/>
                  </a:rPr>
                  <a:t>Офис для рабочей станции</a:t>
                </a:r>
                <a:endParaRPr lang="en-US" sz="900" b="1" kern="1400" dirty="0">
                  <a:solidFill>
                    <a:srgbClr val="009CED"/>
                  </a:solidFill>
                  <a:latin typeface="XO Tahion"/>
                  <a:ea typeface="Trebuchet MS"/>
                  <a:cs typeface="XO Tahion"/>
                </a:endParaRPr>
              </a:p>
            </p:txBody>
          </p:sp>
          <p:pic>
            <p:nvPicPr>
              <p:cNvPr id="59" name="Picture 58" descr="2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666" y="2681792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60" name="Picture 59" descr="3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3934" y="2681792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61" name="Picture 60" descr="8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202" y="2681792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115" name="Picture 56" descr="6.png">
                <a:extLst>
                  <a:ext uri="{FF2B5EF4-FFF2-40B4-BE49-F238E27FC236}">
                    <a16:creationId xmlns:a16="http://schemas.microsoft.com/office/drawing/2014/main" id="{745BB61F-249A-4C19-8021-27BE6C2FF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6498" y="2681792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116" name="Picture 57" descr="5.png">
                <a:extLst>
                  <a:ext uri="{FF2B5EF4-FFF2-40B4-BE49-F238E27FC236}">
                    <a16:creationId xmlns:a16="http://schemas.microsoft.com/office/drawing/2014/main" id="{FEC71C36-D227-4194-B2CF-7ECA519A1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7233" y="2681792"/>
                <a:ext cx="175845" cy="175845"/>
              </a:xfrm>
              <a:prstGeom prst="rect">
                <a:avLst/>
              </a:prstGeom>
            </p:spPr>
          </p:pic>
          <p:pic>
            <p:nvPicPr>
              <p:cNvPr id="118" name="Picture 67" descr="4.png">
                <a:extLst>
                  <a:ext uri="{FF2B5EF4-FFF2-40B4-BE49-F238E27FC236}">
                    <a16:creationId xmlns:a16="http://schemas.microsoft.com/office/drawing/2014/main" id="{56562C87-F887-4005-BCF0-A33A3DDEBD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1410" y="2679965"/>
                <a:ext cx="175845" cy="175845"/>
              </a:xfrm>
              <a:prstGeom prst="rect">
                <a:avLst/>
              </a:prstGeom>
            </p:spPr>
          </p:pic>
        </p:grpSp>
        <p:pic>
          <p:nvPicPr>
            <p:cNvPr id="70" name="Picture 69" descr="1.png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448"/>
            <a:stretch/>
          </p:blipFill>
          <p:spPr>
            <a:xfrm>
              <a:off x="3973228" y="4074867"/>
              <a:ext cx="1477988" cy="714694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88C47F8-E745-4F20-848E-BAB4DEC8B79A}"/>
              </a:ext>
            </a:extLst>
          </p:cNvPr>
          <p:cNvGrpSpPr/>
          <p:nvPr/>
        </p:nvGrpSpPr>
        <p:grpSpPr>
          <a:xfrm>
            <a:off x="970246" y="3265385"/>
            <a:ext cx="2949824" cy="1326115"/>
            <a:chOff x="970246" y="3488221"/>
            <a:chExt cx="2949824" cy="1326115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B76146AB-1C4B-47A0-A25F-21B68C32BFBE}"/>
                </a:ext>
              </a:extLst>
            </p:cNvPr>
            <p:cNvGrpSpPr/>
            <p:nvPr/>
          </p:nvGrpSpPr>
          <p:grpSpPr>
            <a:xfrm>
              <a:off x="970246" y="3488221"/>
              <a:ext cx="2949824" cy="1120445"/>
              <a:chOff x="970246" y="3488221"/>
              <a:chExt cx="2949824" cy="1120445"/>
            </a:xfrm>
          </p:grpSpPr>
          <p:sp>
            <p:nvSpPr>
              <p:cNvPr id="50" name="Прямоугольник 50"/>
              <p:cNvSpPr/>
              <p:nvPr/>
            </p:nvSpPr>
            <p:spPr>
              <a:xfrm>
                <a:off x="970246" y="3488221"/>
                <a:ext cx="2949824" cy="1120445"/>
              </a:xfrm>
              <a:prstGeom prst="rect">
                <a:avLst/>
              </a:prstGeom>
              <a:solidFill>
                <a:srgbClr val="F2F2F2"/>
              </a:solidFill>
              <a:ln w="12700" cmpd="sng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0000" tIns="180000" rIns="180000" bIns="180000" rtlCol="0" anchor="t"/>
              <a:lstStyle/>
              <a:p>
                <a:pPr algn="ctr"/>
                <a:r>
                  <a:rPr lang="ru-RU" sz="1100" b="1" kern="14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МойОфис</a:t>
                </a:r>
                <a:r>
                  <a:rPr lang="ru-RU" sz="1100" b="1" kern="1400" baseline="300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®</a:t>
                </a:r>
                <a:r>
                  <a:rPr lang="ru-RU" sz="1100" b="1" kern="1400" dirty="0">
                    <a:solidFill>
                      <a:schemeClr val="tx1"/>
                    </a:solidFill>
                    <a:latin typeface="XO Tahion"/>
                    <a:ea typeface="Trebuchet MS"/>
                    <a:cs typeface="XO Tahion"/>
                  </a:rPr>
                  <a:t> Логос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ru-RU" sz="900" b="1" kern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XO Tahion"/>
                    <a:ea typeface="Trebuchet MS"/>
                    <a:cs typeface="XO Tahion"/>
                  </a:rPr>
                  <a:t>Корпоративный мессенджер</a:t>
                </a:r>
                <a:endParaRPr lang="en-US" sz="900" b="1" kern="1400" dirty="0">
                  <a:solidFill>
                    <a:srgbClr val="009CED"/>
                  </a:solidFill>
                  <a:latin typeface="XO Tahion"/>
                  <a:ea typeface="Trebuchet MS"/>
                  <a:cs typeface="XO Tahion"/>
                </a:endParaRPr>
              </a:p>
            </p:txBody>
          </p:sp>
          <p:pic>
            <p:nvPicPr>
              <p:cNvPr id="8" name="Рисунок 7">
                <a:extLst>
                  <a:ext uri="{FF2B5EF4-FFF2-40B4-BE49-F238E27FC236}">
                    <a16:creationId xmlns:a16="http://schemas.microsoft.com/office/drawing/2014/main" id="{08D76D25-3C38-4E56-A864-FA48AE1AB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3149" y="4099642"/>
                <a:ext cx="176078" cy="176078"/>
              </a:xfrm>
              <a:prstGeom prst="rect">
                <a:avLst/>
              </a:prstGeom>
            </p:spPr>
          </p:pic>
          <p:pic>
            <p:nvPicPr>
              <p:cNvPr id="45" name="Picture 70" descr="1.png">
                <a:extLst>
                  <a:ext uri="{FF2B5EF4-FFF2-40B4-BE49-F238E27FC236}">
                    <a16:creationId xmlns:a16="http://schemas.microsoft.com/office/drawing/2014/main" id="{7CF0D2B0-9340-4E11-AB54-D5B1CE3E46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68" t="31703" r="45639" b="38213"/>
              <a:stretch/>
            </p:blipFill>
            <p:spPr>
              <a:xfrm>
                <a:off x="2348068" y="4325485"/>
                <a:ext cx="748350" cy="213459"/>
              </a:xfrm>
              <a:prstGeom prst="rect">
                <a:avLst/>
              </a:prstGeom>
            </p:spPr>
          </p:pic>
          <p:pic>
            <p:nvPicPr>
              <p:cNvPr id="51" name="Picture 76" descr="1.png">
                <a:extLst>
                  <a:ext uri="{FF2B5EF4-FFF2-40B4-BE49-F238E27FC236}">
                    <a16:creationId xmlns:a16="http://schemas.microsoft.com/office/drawing/2014/main" id="{823EC07C-4DC8-4953-BD03-D20C7C1FC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82" t="19282" r="19282" b="19282"/>
              <a:stretch/>
            </p:blipFill>
            <p:spPr>
              <a:xfrm>
                <a:off x="2519603" y="4042778"/>
                <a:ext cx="304275" cy="304275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CC109E6-902F-41F4-B34B-58A230A88304}"/>
                  </a:ext>
                </a:extLst>
              </p:cNvPr>
              <p:cNvSpPr txBox="1"/>
              <p:nvPr/>
            </p:nvSpPr>
            <p:spPr>
              <a:xfrm>
                <a:off x="2747676" y="4102915"/>
                <a:ext cx="8597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ru-RU" sz="800" b="1" kern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XO Tahion"/>
                    <a:ea typeface="Trebuchet MS"/>
                    <a:cs typeface="XO Tahion"/>
                  </a:rPr>
                  <a:t>Логос Сервер</a:t>
                </a:r>
              </a:p>
            </p:txBody>
          </p:sp>
        </p:grpSp>
        <p:pic>
          <p:nvPicPr>
            <p:cNvPr id="44" name="Picture 69" descr="1.png">
              <a:extLst>
                <a:ext uri="{FF2B5EF4-FFF2-40B4-BE49-F238E27FC236}">
                  <a16:creationId xmlns:a16="http://schemas.microsoft.com/office/drawing/2014/main" id="{0B56B09D-6D9B-4AAC-B510-F95836057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99" t="29289" r="40353"/>
            <a:stretch/>
          </p:blipFill>
          <p:spPr>
            <a:xfrm>
              <a:off x="1707943" y="4308966"/>
              <a:ext cx="774327" cy="50537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9488DC7-CAE6-4977-A7D5-C7C10CCDBBD1}"/>
              </a:ext>
            </a:extLst>
          </p:cNvPr>
          <p:cNvGrpSpPr/>
          <p:nvPr/>
        </p:nvGrpSpPr>
        <p:grpSpPr>
          <a:xfrm>
            <a:off x="6246524" y="3260168"/>
            <a:ext cx="1948756" cy="1125662"/>
            <a:chOff x="6246524" y="3483004"/>
            <a:chExt cx="1948756" cy="1125662"/>
          </a:xfrm>
        </p:grpSpPr>
        <p:sp>
          <p:nvSpPr>
            <p:cNvPr id="49" name="Прямоугольник 50"/>
            <p:cNvSpPr/>
            <p:nvPr/>
          </p:nvSpPr>
          <p:spPr>
            <a:xfrm>
              <a:off x="6246524" y="3483004"/>
              <a:ext cx="1948756" cy="1125662"/>
            </a:xfrm>
            <a:prstGeom prst="rect">
              <a:avLst/>
            </a:prstGeom>
            <a:solidFill>
              <a:srgbClr val="F2F2F2"/>
            </a:solidFill>
            <a:ln w="127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ru-RU" sz="1100" b="1" kern="1400" dirty="0">
                  <a:solidFill>
                    <a:schemeClr val="tx1"/>
                  </a:solidFill>
                  <a:latin typeface="XO Tahion"/>
                  <a:ea typeface="Trebuchet MS"/>
                  <a:cs typeface="XO Tahion"/>
                </a:rPr>
                <a:t>МойОфис</a:t>
              </a:r>
              <a:r>
                <a:rPr lang="ru-RU" sz="1100" b="1" kern="1400" baseline="30000" dirty="0">
                  <a:solidFill>
                    <a:schemeClr val="tx1"/>
                  </a:solidFill>
                  <a:latin typeface="XO Tahion"/>
                  <a:ea typeface="Trebuchet MS"/>
                  <a:cs typeface="XO Tahion"/>
                </a:rPr>
                <a:t>®</a:t>
              </a:r>
              <a:r>
                <a:rPr lang="ru-RU" sz="1100" b="1" kern="1400" dirty="0">
                  <a:solidFill>
                    <a:schemeClr val="tx1"/>
                  </a:solidFill>
                  <a:latin typeface="XO Tahion"/>
                  <a:ea typeface="Trebuchet MS"/>
                  <a:cs typeface="XO Tahion"/>
                </a:rPr>
                <a:t> Мобильный</a:t>
              </a:r>
            </a:p>
          </p:txBody>
        </p:sp>
        <p:pic>
          <p:nvPicPr>
            <p:cNvPr id="65" name="Picture 64" descr="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476" y="4086406"/>
              <a:ext cx="175845" cy="175845"/>
            </a:xfrm>
            <a:prstGeom prst="rect">
              <a:avLst/>
            </a:prstGeom>
          </p:spPr>
        </p:pic>
        <p:pic>
          <p:nvPicPr>
            <p:cNvPr id="66" name="Picture 65" descr="3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602" y="4087817"/>
              <a:ext cx="175845" cy="175845"/>
            </a:xfrm>
            <a:prstGeom prst="rect">
              <a:avLst/>
            </a:prstGeom>
          </p:spPr>
        </p:pic>
        <p:pic>
          <p:nvPicPr>
            <p:cNvPr id="67" name="Picture 66" descr="8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870" y="4087817"/>
              <a:ext cx="175845" cy="175845"/>
            </a:xfrm>
            <a:prstGeom prst="rect">
              <a:avLst/>
            </a:prstGeom>
          </p:spPr>
        </p:pic>
        <p:pic>
          <p:nvPicPr>
            <p:cNvPr id="68" name="Picture 67" descr="4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1397" y="4087817"/>
              <a:ext cx="175845" cy="175845"/>
            </a:xfrm>
            <a:prstGeom prst="rect">
              <a:avLst/>
            </a:prstGeom>
          </p:spPr>
        </p:pic>
        <p:pic>
          <p:nvPicPr>
            <p:cNvPr id="71" name="Picture 70" descr="1.png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8" t="31703" r="22968" b="31703"/>
            <a:stretch/>
          </p:blipFill>
          <p:spPr>
            <a:xfrm>
              <a:off x="6597174" y="4299339"/>
              <a:ext cx="1288788" cy="259646"/>
            </a:xfrm>
            <a:prstGeom prst="rect">
              <a:avLst/>
            </a:prstGeom>
          </p:spPr>
        </p:pic>
        <p:pic>
          <p:nvPicPr>
            <p:cNvPr id="73" name="Picture 39" descr="1.png">
              <a:extLst>
                <a:ext uri="{FF2B5EF4-FFF2-40B4-BE49-F238E27FC236}">
                  <a16:creationId xmlns:a16="http://schemas.microsoft.com/office/drawing/2014/main" id="{09F9BB6B-BA82-4920-BA98-437F301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3255" y="4086406"/>
              <a:ext cx="175844" cy="175844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0606D68-5F33-4DCB-95F1-5A8E250A8F57}"/>
              </a:ext>
            </a:extLst>
          </p:cNvPr>
          <p:cNvGrpSpPr/>
          <p:nvPr/>
        </p:nvGrpSpPr>
        <p:grpSpPr>
          <a:xfrm>
            <a:off x="6246525" y="1481380"/>
            <a:ext cx="2035832" cy="1740015"/>
            <a:chOff x="6246525" y="1704216"/>
            <a:chExt cx="2035832" cy="1740015"/>
          </a:xfrm>
        </p:grpSpPr>
        <p:sp>
          <p:nvSpPr>
            <p:cNvPr id="52" name="Прямоугольник 50"/>
            <p:cNvSpPr/>
            <p:nvPr/>
          </p:nvSpPr>
          <p:spPr>
            <a:xfrm>
              <a:off x="6246525" y="1704216"/>
              <a:ext cx="1953340" cy="1672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8000" tIns="108000" rIns="108000" bIns="108000" rtlCol="0" anchor="t"/>
            <a:lstStyle/>
            <a:p>
              <a:pPr algn="ctr">
                <a:lnSpc>
                  <a:spcPct val="120000"/>
                </a:lnSpc>
              </a:pPr>
              <a:r>
                <a:rPr lang="ru-RU" sz="1050" b="1" kern="1400" dirty="0">
                  <a:solidFill>
                    <a:schemeClr val="tx1"/>
                  </a:solidFill>
                  <a:latin typeface="XO Tahion"/>
                  <a:ea typeface="Trebuchet MS"/>
                  <a:cs typeface="XO Tahion"/>
                </a:rPr>
                <a:t>МойОфис</a:t>
              </a:r>
              <a:r>
                <a:rPr lang="ru-RU" sz="1050" b="1" kern="1400" baseline="30000" dirty="0">
                  <a:solidFill>
                    <a:schemeClr val="tx1"/>
                  </a:solidFill>
                  <a:latin typeface="XO Tahion"/>
                  <a:ea typeface="Trebuchet MS"/>
                  <a:cs typeface="XO Tahion"/>
                </a:rPr>
                <a:t>®</a:t>
              </a:r>
              <a:r>
                <a:rPr lang="ru-RU" sz="1050" b="1" kern="1400" dirty="0">
                  <a:solidFill>
                    <a:schemeClr val="tx1"/>
                  </a:solidFill>
                  <a:latin typeface="XO Tahion"/>
                  <a:ea typeface="Trebuchet MS"/>
                  <a:cs typeface="XO Tahion"/>
                </a:rPr>
                <a:t> Почта</a:t>
              </a:r>
              <a:endParaRPr lang="ru-RU" sz="800" b="1" kern="1400" dirty="0">
                <a:solidFill>
                  <a:schemeClr val="tx1">
                    <a:lumMod val="50000"/>
                    <a:lumOff val="50000"/>
                  </a:schemeClr>
                </a:solidFill>
                <a:latin typeface="XO Tahion"/>
                <a:ea typeface="Trebuchet MS"/>
                <a:cs typeface="XO Tahion"/>
              </a:endParaRPr>
            </a:p>
            <a:p>
              <a:pPr algn="ctr">
                <a:spcBef>
                  <a:spcPts val="300"/>
                </a:spcBef>
              </a:pPr>
              <a:r>
                <a:rPr lang="ru-RU" sz="800" b="1" kern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XO Tahion"/>
                  <a:ea typeface="Trebuchet MS"/>
                  <a:cs typeface="XO Tahion"/>
                </a:rPr>
                <a:t>Корпоративная </a:t>
              </a:r>
            </a:p>
            <a:p>
              <a:pPr algn="ctr">
                <a:spcBef>
                  <a:spcPts val="300"/>
                </a:spcBef>
              </a:pPr>
              <a:r>
                <a:rPr lang="ru-RU" sz="800" b="1" kern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XO Tahion"/>
                  <a:ea typeface="Trebuchet MS"/>
                  <a:cs typeface="XO Tahion"/>
                </a:rPr>
                <a:t>Почтовая система</a:t>
              </a:r>
              <a:endParaRPr lang="en-US" sz="800" b="1" kern="1400" dirty="0">
                <a:solidFill>
                  <a:srgbClr val="009CED"/>
                </a:solidFill>
                <a:latin typeface="XO Tahion"/>
                <a:ea typeface="Trebuchet MS"/>
                <a:cs typeface="XO Tahion"/>
              </a:endParaRPr>
            </a:p>
          </p:txBody>
        </p:sp>
        <p:pic>
          <p:nvPicPr>
            <p:cNvPr id="37" name="Picture 74" descr="1.png">
              <a:extLst>
                <a:ext uri="{FF2B5EF4-FFF2-40B4-BE49-F238E27FC236}">
                  <a16:creationId xmlns:a16="http://schemas.microsoft.com/office/drawing/2014/main" id="{3D821C4A-BA53-4DA5-9973-517FA453B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2" t="19282" r="19282" b="19282"/>
            <a:stretch/>
          </p:blipFill>
          <p:spPr>
            <a:xfrm>
              <a:off x="6821525" y="2631179"/>
              <a:ext cx="304275" cy="3042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CC215C2-526D-4F3B-AD1D-7E6F9E208D6E}"/>
                </a:ext>
              </a:extLst>
            </p:cNvPr>
            <p:cNvSpPr txBox="1"/>
            <p:nvPr/>
          </p:nvSpPr>
          <p:spPr>
            <a:xfrm>
              <a:off x="7026234" y="2607165"/>
              <a:ext cx="859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800" b="1" kern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XO Tahion"/>
                  <a:ea typeface="Trebuchet MS"/>
                  <a:cs typeface="XO Tahion"/>
                </a:rPr>
                <a:t>Почтовый</a:t>
              </a:r>
            </a:p>
            <a:p>
              <a:pPr marL="0" lvl="1"/>
              <a:r>
                <a:rPr lang="ru-RU" sz="800" b="1" kern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XO Tahion"/>
                  <a:ea typeface="Trebuchet MS"/>
                  <a:cs typeface="XO Tahion"/>
                </a:rPr>
                <a:t>сервер</a:t>
              </a:r>
            </a:p>
          </p:txBody>
        </p:sp>
        <p:pic>
          <p:nvPicPr>
            <p:cNvPr id="41" name="Picture 69" descr="1.png">
              <a:extLst>
                <a:ext uri="{FF2B5EF4-FFF2-40B4-BE49-F238E27FC236}">
                  <a16:creationId xmlns:a16="http://schemas.microsoft.com/office/drawing/2014/main" id="{675F2349-A0F8-43BA-A432-F1DEC4672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99" t="24211" r="40353" b="18300"/>
            <a:stretch/>
          </p:blipFill>
          <p:spPr>
            <a:xfrm>
              <a:off x="6383516" y="2861257"/>
              <a:ext cx="774327" cy="410864"/>
            </a:xfrm>
            <a:prstGeom prst="rect">
              <a:avLst/>
            </a:prstGeom>
          </p:spPr>
        </p:pic>
        <p:pic>
          <p:nvPicPr>
            <p:cNvPr id="42" name="Picture 2" descr="1.png">
              <a:extLst>
                <a:ext uri="{FF2B5EF4-FFF2-40B4-BE49-F238E27FC236}">
                  <a16:creationId xmlns:a16="http://schemas.microsoft.com/office/drawing/2014/main" id="{65023995-3351-481D-9B98-3A2E7EE55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5" t="21608" r="11955" b="21608"/>
            <a:stretch/>
          </p:blipFill>
          <p:spPr>
            <a:xfrm>
              <a:off x="6313240" y="3048883"/>
              <a:ext cx="1779860" cy="395348"/>
            </a:xfrm>
            <a:prstGeom prst="rect">
              <a:avLst/>
            </a:prstGeom>
          </p:spPr>
        </p:pic>
        <p:pic>
          <p:nvPicPr>
            <p:cNvPr id="123" name="Picture 56" descr="6.png">
              <a:extLst>
                <a:ext uri="{FF2B5EF4-FFF2-40B4-BE49-F238E27FC236}">
                  <a16:creationId xmlns:a16="http://schemas.microsoft.com/office/drawing/2014/main" id="{A8FEAC0F-F22A-4E57-8A58-B33FEDE90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8870" y="2416136"/>
              <a:ext cx="175845" cy="175845"/>
            </a:xfrm>
            <a:prstGeom prst="rect">
              <a:avLst/>
            </a:prstGeom>
          </p:spPr>
        </p:pic>
        <p:pic>
          <p:nvPicPr>
            <p:cNvPr id="124" name="Picture 57" descr="5.png">
              <a:extLst>
                <a:ext uri="{FF2B5EF4-FFF2-40B4-BE49-F238E27FC236}">
                  <a16:creationId xmlns:a16="http://schemas.microsoft.com/office/drawing/2014/main" id="{2F18517B-9128-4502-9205-A4C384CCD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373" y="2416136"/>
              <a:ext cx="175845" cy="175845"/>
            </a:xfrm>
            <a:prstGeom prst="rect">
              <a:avLst/>
            </a:prstGeom>
          </p:spPr>
        </p:pic>
        <p:pic>
          <p:nvPicPr>
            <p:cNvPr id="125" name="Picture 67" descr="4.png">
              <a:extLst>
                <a:ext uri="{FF2B5EF4-FFF2-40B4-BE49-F238E27FC236}">
                  <a16:creationId xmlns:a16="http://schemas.microsoft.com/office/drawing/2014/main" id="{E4CC2159-56D0-4AED-9013-CA8268536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780" y="2414309"/>
              <a:ext cx="175845" cy="175845"/>
            </a:xfrm>
            <a:prstGeom prst="rect">
              <a:avLst/>
            </a:prstGeom>
          </p:spPr>
        </p:pic>
        <p:pic>
          <p:nvPicPr>
            <p:cNvPr id="82" name="Picture 70" descr="1.png">
              <a:extLst>
                <a:ext uri="{FF2B5EF4-FFF2-40B4-BE49-F238E27FC236}">
                  <a16:creationId xmlns:a16="http://schemas.microsoft.com/office/drawing/2014/main" id="{F093EF2E-1BD3-4EE3-AFB9-EA96A3C667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8" t="31703" r="22968" b="31703"/>
            <a:stretch/>
          </p:blipFill>
          <p:spPr>
            <a:xfrm>
              <a:off x="6993569" y="2919061"/>
              <a:ext cx="1288788" cy="259646"/>
            </a:xfrm>
            <a:prstGeom prst="rect">
              <a:avLst/>
            </a:prstGeom>
          </p:spPr>
        </p:pic>
      </p:grp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ED2DC259-1265-4B7A-B6E3-51B64D7D35C8}"/>
              </a:ext>
            </a:extLst>
          </p:cNvPr>
          <p:cNvSpPr txBox="1">
            <a:spLocks/>
          </p:cNvSpPr>
          <p:nvPr/>
        </p:nvSpPr>
        <p:spPr>
          <a:xfrm>
            <a:off x="324150" y="146081"/>
            <a:ext cx="8229600" cy="689879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4A1F2"/>
                </a:solidFill>
                <a:latin typeface="XO Tahion"/>
                <a:ea typeface="+mj-ea"/>
                <a:cs typeface="XO Tahion"/>
              </a:defRPr>
            </a:lvl1pPr>
          </a:lstStyle>
          <a:p>
            <a:r>
              <a:rPr lang="ru-RU" sz="2800" dirty="0">
                <a:latin typeface="XO Tahion" panose="020B0604030504040204" pitchFamily="34" charset="0"/>
              </a:rPr>
              <a:t>Продуктовая карта </a:t>
            </a:r>
            <a:r>
              <a:rPr lang="ru-RU" sz="2800" dirty="0" err="1">
                <a:latin typeface="XO Tahion" panose="020B0604030504040204" pitchFamily="34" charset="0"/>
              </a:rPr>
              <a:t>МойОфис</a:t>
            </a:r>
            <a:r>
              <a:rPr lang="ru-RU" sz="2800" baseline="30000" dirty="0">
                <a:latin typeface="XO Tahion" panose="020B0604030504040204" pitchFamily="34" charset="0"/>
              </a:rPr>
              <a:t>®</a:t>
            </a:r>
            <a:endParaRPr lang="en-US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91248B5-6B3A-472F-9325-0F0778AA6C45}"/>
              </a:ext>
            </a:extLst>
          </p:cNvPr>
          <p:cNvSpPr/>
          <p:nvPr/>
        </p:nvSpPr>
        <p:spPr>
          <a:xfrm>
            <a:off x="3037789" y="1061946"/>
            <a:ext cx="31710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kern="1400" dirty="0">
                <a:latin typeface="XO Tahion"/>
                <a:ea typeface="Trebuchet MS"/>
                <a:cs typeface="XO Tahion"/>
              </a:rPr>
              <a:t> </a:t>
            </a:r>
            <a:r>
              <a:rPr lang="ru-RU" sz="1400" b="1" kern="1400" dirty="0" err="1">
                <a:latin typeface="XO Tahion"/>
                <a:ea typeface="Trebuchet MS"/>
                <a:cs typeface="XO Tahion"/>
              </a:rPr>
              <a:t>МойОфис</a:t>
            </a:r>
            <a:r>
              <a:rPr lang="ru-RU" sz="1400" b="1" kern="1400" baseline="30000" dirty="0">
                <a:latin typeface="XO Tahion"/>
                <a:ea typeface="Trebuchet MS"/>
                <a:cs typeface="XO Tahion"/>
              </a:rPr>
              <a:t>®</a:t>
            </a:r>
            <a:r>
              <a:rPr lang="ru-RU" sz="1400" b="1" kern="1400" dirty="0">
                <a:latin typeface="XO Tahion"/>
                <a:ea typeface="Trebuchet MS"/>
                <a:cs typeface="XO Tahion"/>
              </a:rPr>
              <a:t> Профессиональный</a:t>
            </a:r>
            <a:endParaRPr lang="ru-RU" sz="1400" dirty="0"/>
          </a:p>
        </p:txBody>
      </p:sp>
      <p:pic>
        <p:nvPicPr>
          <p:cNvPr id="62" name="Picture 3" descr="Untitled2.png">
            <a:extLst>
              <a:ext uri="{FF2B5EF4-FFF2-40B4-BE49-F238E27FC236}">
                <a16:creationId xmlns:a16="http://schemas.microsoft.com/office/drawing/2014/main" id="{5D9CBD8E-04A2-454A-A417-1E18A55F9A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15" y="88699"/>
            <a:ext cx="1396996" cy="769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3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29"/>
    </mc:Choice>
    <mc:Fallback xmlns="">
      <p:transition spd="slow" advTm="2602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3996"/>
            <a:ext cx="8229600" cy="488279"/>
          </a:xfrm>
        </p:spPr>
        <p:txBody>
          <a:bodyPr/>
          <a:lstStyle/>
          <a:p>
            <a:r>
              <a:rPr lang="ru-RU" sz="3200" dirty="0" err="1"/>
              <a:t>МойОфис</a:t>
            </a:r>
            <a:r>
              <a:rPr lang="ru-RU" sz="3200" dirty="0"/>
              <a:t> – это: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7833433" y="2141133"/>
            <a:ext cx="480146" cy="472062"/>
            <a:chOff x="8027018" y="3030423"/>
            <a:chExt cx="862873" cy="875860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8027018" y="3030423"/>
              <a:ext cx="326965" cy="417859"/>
              <a:chOff x="8032211" y="3030421"/>
              <a:chExt cx="430894" cy="567423"/>
            </a:xfrm>
          </p:grpSpPr>
          <p:sp>
            <p:nvSpPr>
              <p:cNvPr id="66" name="Блок-схема: задержка 65"/>
              <p:cNvSpPr/>
              <p:nvPr/>
            </p:nvSpPr>
            <p:spPr>
              <a:xfrm rot="16200000">
                <a:off x="8085317" y="3220056"/>
                <a:ext cx="324682" cy="430894"/>
              </a:xfrm>
              <a:prstGeom prst="flowChartDelay">
                <a:avLst/>
              </a:prstGeom>
              <a:noFill/>
              <a:ln w="19050">
                <a:solidFill>
                  <a:srgbClr val="46B3D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Блок-схема: узел 66"/>
              <p:cNvSpPr/>
              <p:nvPr/>
            </p:nvSpPr>
            <p:spPr>
              <a:xfrm>
                <a:off x="8121333" y="3030421"/>
                <a:ext cx="248995" cy="234340"/>
              </a:xfrm>
              <a:prstGeom prst="flowChartConnector">
                <a:avLst/>
              </a:prstGeom>
              <a:noFill/>
              <a:ln w="19050">
                <a:solidFill>
                  <a:srgbClr val="46B3D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8288305" y="3488424"/>
              <a:ext cx="326965" cy="417859"/>
              <a:chOff x="8032211" y="3030421"/>
              <a:chExt cx="430894" cy="567423"/>
            </a:xfrm>
          </p:grpSpPr>
          <p:sp>
            <p:nvSpPr>
              <p:cNvPr id="64" name="Блок-схема: задержка 63"/>
              <p:cNvSpPr/>
              <p:nvPr/>
            </p:nvSpPr>
            <p:spPr>
              <a:xfrm rot="16200000">
                <a:off x="8085317" y="3220056"/>
                <a:ext cx="324682" cy="430894"/>
              </a:xfrm>
              <a:prstGeom prst="flowChartDelay">
                <a:avLst/>
              </a:prstGeom>
              <a:noFill/>
              <a:ln w="19050">
                <a:solidFill>
                  <a:srgbClr val="46B3D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Блок-схема: узел 64"/>
              <p:cNvSpPr/>
              <p:nvPr/>
            </p:nvSpPr>
            <p:spPr>
              <a:xfrm>
                <a:off x="8121333" y="3030421"/>
                <a:ext cx="248995" cy="234340"/>
              </a:xfrm>
              <a:prstGeom prst="flowChartConnector">
                <a:avLst/>
              </a:prstGeom>
              <a:noFill/>
              <a:ln w="19050">
                <a:solidFill>
                  <a:srgbClr val="46B3D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8562926" y="3036788"/>
              <a:ext cx="326965" cy="417859"/>
              <a:chOff x="8032211" y="3030421"/>
              <a:chExt cx="430894" cy="567423"/>
            </a:xfrm>
          </p:grpSpPr>
          <p:sp>
            <p:nvSpPr>
              <p:cNvPr id="62" name="Блок-схема: задержка 61"/>
              <p:cNvSpPr/>
              <p:nvPr/>
            </p:nvSpPr>
            <p:spPr>
              <a:xfrm rot="16200000">
                <a:off x="8085317" y="3220056"/>
                <a:ext cx="324682" cy="430894"/>
              </a:xfrm>
              <a:prstGeom prst="flowChartDelay">
                <a:avLst/>
              </a:prstGeom>
              <a:noFill/>
              <a:ln w="19050">
                <a:solidFill>
                  <a:srgbClr val="46B3D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Блок-схема: узел 62"/>
              <p:cNvSpPr/>
              <p:nvPr/>
            </p:nvSpPr>
            <p:spPr>
              <a:xfrm>
                <a:off x="8121333" y="3030421"/>
                <a:ext cx="248995" cy="234340"/>
              </a:xfrm>
              <a:prstGeom prst="flowChartConnector">
                <a:avLst/>
              </a:prstGeom>
              <a:noFill/>
              <a:ln w="19050">
                <a:solidFill>
                  <a:srgbClr val="46B3D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9" name="Дуга 58"/>
            <p:cNvSpPr/>
            <p:nvPr/>
          </p:nvSpPr>
          <p:spPr>
            <a:xfrm rot="11230130">
              <a:off x="8079804" y="3264903"/>
              <a:ext cx="335033" cy="569945"/>
            </a:xfrm>
            <a:prstGeom prst="arc">
              <a:avLst/>
            </a:prstGeom>
            <a:ln w="19050">
              <a:solidFill>
                <a:srgbClr val="46B3DB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1230130" flipH="1">
              <a:off x="8599727" y="3230131"/>
              <a:ext cx="222048" cy="613195"/>
            </a:xfrm>
            <a:prstGeom prst="arc">
              <a:avLst/>
            </a:prstGeom>
            <a:ln w="19050">
              <a:solidFill>
                <a:srgbClr val="46B3DB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49" y="1080389"/>
            <a:ext cx="606123" cy="613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433" y="3945241"/>
            <a:ext cx="626291" cy="63427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64" y="3054536"/>
            <a:ext cx="605331" cy="613044"/>
          </a:xfrm>
          <a:prstGeom prst="rect">
            <a:avLst/>
          </a:prstGeom>
        </p:spPr>
      </p:pic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3C65B2E-BE46-42E5-B5AD-89100EFCF271}"/>
              </a:ext>
            </a:extLst>
          </p:cNvPr>
          <p:cNvSpPr/>
          <p:nvPr/>
        </p:nvSpPr>
        <p:spPr>
          <a:xfrm>
            <a:off x="51021" y="1080389"/>
            <a:ext cx="723398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360000" algn="just">
              <a:spcAft>
                <a:spcPts val="1200"/>
              </a:spcAft>
              <a:buClr>
                <a:srgbClr val="14A1F2"/>
              </a:buClr>
              <a:buSzPct val="170000"/>
              <a:buFont typeface="Wingdings" panose="05000000000000000000" pitchFamily="2" charset="2"/>
              <a:buChar char="ü"/>
            </a:pPr>
            <a:r>
              <a:rPr lang="ru-RU" sz="1400" dirty="0">
                <a:latin typeface="XO Tahion" panose="020B0604020202020204" charset="0"/>
                <a:cs typeface="XO Tahion" panose="020B0604020202020204" charset="0"/>
              </a:rPr>
              <a:t>Российский офисный пакет, соответствующий законодательству РФ и ГОСТ</a:t>
            </a:r>
            <a:endParaRPr lang="en-US" sz="1400" dirty="0">
              <a:latin typeface="XO Tahion" panose="020B0604020202020204" charset="0"/>
              <a:cs typeface="XO Tahion" panose="020B0604020202020204" charset="0"/>
            </a:endParaRPr>
          </a:p>
          <a:p>
            <a:pPr marL="324000" indent="360000" algn="just">
              <a:spcAft>
                <a:spcPts val="1200"/>
              </a:spcAft>
              <a:buClr>
                <a:srgbClr val="14A1F2"/>
              </a:buClr>
              <a:buSzPct val="170000"/>
              <a:buFont typeface="Wingdings" panose="05000000000000000000" pitchFamily="2" charset="2"/>
              <a:buChar char="ü"/>
            </a:pPr>
            <a:r>
              <a:rPr lang="ru-RU" sz="1400" dirty="0">
                <a:latin typeface="XO Tahion" panose="020B0604020202020204" charset="0"/>
                <a:cs typeface="XO Tahion" panose="020B0604020202020204" charset="0"/>
              </a:rPr>
              <a:t>Единое, разработанное с нуля ядро продукта и исключительные права на 	    исходный код</a:t>
            </a:r>
          </a:p>
          <a:p>
            <a:pPr marL="324000" indent="360000" algn="just">
              <a:spcAft>
                <a:spcPts val="1200"/>
              </a:spcAft>
              <a:buClr>
                <a:srgbClr val="14A1F2"/>
              </a:buClr>
              <a:buSzPct val="170000"/>
              <a:buFont typeface="Wingdings" panose="05000000000000000000" pitchFamily="2" charset="2"/>
              <a:buChar char="ü"/>
            </a:pPr>
            <a:r>
              <a:rPr lang="ru-RU" sz="1400" dirty="0">
                <a:latin typeface="XO Tahion" panose="020B0604020202020204" charset="0"/>
                <a:cs typeface="XO Tahion" panose="020B0604020202020204" charset="0"/>
              </a:rPr>
              <a:t>Возможность работы с любых устройств и на всех популярных платформах</a:t>
            </a:r>
          </a:p>
          <a:p>
            <a:pPr marL="324000" indent="360000" algn="just">
              <a:spcAft>
                <a:spcPts val="1200"/>
              </a:spcAft>
              <a:buClr>
                <a:srgbClr val="14A1F2"/>
              </a:buClr>
              <a:buSzPct val="170000"/>
              <a:buFont typeface="Wingdings" panose="05000000000000000000" pitchFamily="2" charset="2"/>
              <a:buChar char="ü"/>
            </a:pPr>
            <a:r>
              <a:rPr lang="ru-RU" sz="1400" dirty="0">
                <a:latin typeface="XO Tahion" panose="020B0604020202020204" charset="0"/>
                <a:cs typeface="XO Tahion" panose="020B0604020202020204" charset="0"/>
              </a:rPr>
              <a:t>Унифицированный, интуитивно понятный интерфейс, удобный как для 	  	     индивидуальной, так и для групповой работы</a:t>
            </a:r>
          </a:p>
          <a:p>
            <a:pPr marL="324000" indent="360000" algn="just">
              <a:spcAft>
                <a:spcPts val="1200"/>
              </a:spcAft>
              <a:buClr>
                <a:srgbClr val="14A1F2"/>
              </a:buClr>
              <a:buSzPct val="170000"/>
              <a:buFont typeface="Wingdings" panose="05000000000000000000" pitchFamily="2" charset="2"/>
              <a:buChar char="ü"/>
            </a:pPr>
            <a:r>
              <a:rPr lang="ru-RU" sz="1400" b="1" dirty="0">
                <a:latin typeface="XO Tahion" panose="020B0604020202020204" charset="0"/>
                <a:cs typeface="XO Tahion" panose="020B0604020202020204" charset="0"/>
              </a:rPr>
              <a:t>Возможность интеграции в существующую инфраструктуру</a:t>
            </a:r>
          </a:p>
          <a:p>
            <a:pPr marL="324000" indent="360000" algn="just">
              <a:spcAft>
                <a:spcPts val="1200"/>
              </a:spcAft>
              <a:buClr>
                <a:srgbClr val="14A1F2"/>
              </a:buClr>
              <a:buSzPct val="170000"/>
              <a:buFont typeface="Wingdings" panose="05000000000000000000" pitchFamily="2" charset="2"/>
              <a:buChar char="ü"/>
            </a:pPr>
            <a:r>
              <a:rPr lang="ru-RU" sz="1400" dirty="0">
                <a:latin typeface="XO Tahion" panose="020B0604020202020204" charset="0"/>
                <a:cs typeface="XO Tahion" panose="020B0604020202020204" charset="0"/>
              </a:rPr>
              <a:t>Сокращение трудозатрат и увеличение скорости работы с документами за 	    счет совместного редактирования</a:t>
            </a:r>
          </a:p>
          <a:p>
            <a:pPr marL="324000" indent="360000" algn="just">
              <a:spcAft>
                <a:spcPts val="1200"/>
              </a:spcAft>
              <a:buClr>
                <a:srgbClr val="14A1F2"/>
              </a:buClr>
              <a:buSzPct val="170000"/>
              <a:buFont typeface="Wingdings" panose="05000000000000000000" pitchFamily="2" charset="2"/>
              <a:buChar char="ü"/>
            </a:pPr>
            <a:r>
              <a:rPr lang="ru-RU" sz="1400" dirty="0">
                <a:latin typeface="XO Tahion" panose="020B0604020202020204" charset="0"/>
                <a:cs typeface="XO Tahion" panose="020B0604020202020204" charset="0"/>
              </a:rPr>
              <a:t>Безопасное хранение и работа с данными и отсутствие </a:t>
            </a:r>
            <a:r>
              <a:rPr lang="ru-RU" sz="1400" dirty="0" err="1">
                <a:latin typeface="XO Tahion" panose="020B0604020202020204" charset="0"/>
                <a:cs typeface="XO Tahion" panose="020B0604020202020204" charset="0"/>
              </a:rPr>
              <a:t>недекларированных</a:t>
            </a:r>
            <a:r>
              <a:rPr lang="ru-RU" sz="1400" dirty="0">
                <a:latin typeface="XO Tahion" panose="020B0604020202020204" charset="0"/>
                <a:cs typeface="XO Tahion" panose="020B0604020202020204" charset="0"/>
              </a:rPr>
              <a:t> 	    возможностей ПО</a:t>
            </a:r>
          </a:p>
        </p:txBody>
      </p:sp>
      <p:pic>
        <p:nvPicPr>
          <p:cNvPr id="75" name="Picture 2" descr="MyOfficeLogo-T-428x200.png">
            <a:extLst>
              <a:ext uri="{FF2B5EF4-FFF2-40B4-BE49-F238E27FC236}">
                <a16:creationId xmlns:a16="http://schemas.microsoft.com/office/drawing/2014/main" id="{9D92A7B7-4706-4906-B2F0-54E31060D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8" y="33868"/>
            <a:ext cx="1490134" cy="696324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CA3C02-7437-4610-A849-8D5441846656}"/>
              </a:ext>
            </a:extLst>
          </p:cNvPr>
          <p:cNvCxnSpPr/>
          <p:nvPr/>
        </p:nvCxnSpPr>
        <p:spPr>
          <a:xfrm>
            <a:off x="7988242" y="1054100"/>
            <a:ext cx="374708" cy="0"/>
          </a:xfrm>
          <a:prstGeom prst="line">
            <a:avLst/>
          </a:prstGeom>
          <a:ln>
            <a:solidFill>
              <a:srgbClr val="5FBBD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BA5D347-174B-4B69-848F-322113FF10A9}"/>
              </a:ext>
            </a:extLst>
          </p:cNvPr>
          <p:cNvCxnSpPr/>
          <p:nvPr/>
        </p:nvCxnSpPr>
        <p:spPr>
          <a:xfrm>
            <a:off x="8005564" y="2019300"/>
            <a:ext cx="374708" cy="0"/>
          </a:xfrm>
          <a:prstGeom prst="line">
            <a:avLst/>
          </a:prstGeom>
          <a:ln>
            <a:solidFill>
              <a:srgbClr val="5FBBD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6F987806-7E59-45C1-8C56-500C8FBBF7C6}"/>
              </a:ext>
            </a:extLst>
          </p:cNvPr>
          <p:cNvCxnSpPr/>
          <p:nvPr/>
        </p:nvCxnSpPr>
        <p:spPr>
          <a:xfrm>
            <a:off x="8048624" y="3054350"/>
            <a:ext cx="374708" cy="0"/>
          </a:xfrm>
          <a:prstGeom prst="line">
            <a:avLst/>
          </a:prstGeom>
          <a:ln>
            <a:solidFill>
              <a:srgbClr val="5FBBD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7A8D3CDF-6277-405F-8373-F9053467C376}"/>
              </a:ext>
            </a:extLst>
          </p:cNvPr>
          <p:cNvCxnSpPr/>
          <p:nvPr/>
        </p:nvCxnSpPr>
        <p:spPr>
          <a:xfrm>
            <a:off x="8014641" y="3962400"/>
            <a:ext cx="374708" cy="0"/>
          </a:xfrm>
          <a:prstGeom prst="line">
            <a:avLst/>
          </a:prstGeom>
          <a:ln>
            <a:solidFill>
              <a:srgbClr val="5FBBD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6A7FA7A-59C5-48D2-978B-67164DF603ED}"/>
              </a:ext>
            </a:extLst>
          </p:cNvPr>
          <p:cNvCxnSpPr/>
          <p:nvPr/>
        </p:nvCxnSpPr>
        <p:spPr>
          <a:xfrm>
            <a:off x="8362950" y="1054100"/>
            <a:ext cx="0" cy="508000"/>
          </a:xfrm>
          <a:prstGeom prst="line">
            <a:avLst/>
          </a:prstGeom>
          <a:ln>
            <a:solidFill>
              <a:srgbClr val="5FBBD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65A99958-7ACF-4377-99CD-C52475386CA7}"/>
              </a:ext>
            </a:extLst>
          </p:cNvPr>
          <p:cNvCxnSpPr/>
          <p:nvPr/>
        </p:nvCxnSpPr>
        <p:spPr>
          <a:xfrm>
            <a:off x="8373922" y="2019300"/>
            <a:ext cx="0" cy="508000"/>
          </a:xfrm>
          <a:prstGeom prst="line">
            <a:avLst/>
          </a:prstGeom>
          <a:ln>
            <a:solidFill>
              <a:srgbClr val="5FBBD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D15F47D0-7DEF-4EDA-AE46-C8AF09FEDE7A}"/>
              </a:ext>
            </a:extLst>
          </p:cNvPr>
          <p:cNvCxnSpPr/>
          <p:nvPr/>
        </p:nvCxnSpPr>
        <p:spPr>
          <a:xfrm>
            <a:off x="8416982" y="3048000"/>
            <a:ext cx="0" cy="508000"/>
          </a:xfrm>
          <a:prstGeom prst="line">
            <a:avLst/>
          </a:prstGeom>
          <a:ln>
            <a:solidFill>
              <a:srgbClr val="5FBBD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6DC246F7-7492-4B8F-B417-896F2D2D000B}"/>
              </a:ext>
            </a:extLst>
          </p:cNvPr>
          <p:cNvCxnSpPr/>
          <p:nvPr/>
        </p:nvCxnSpPr>
        <p:spPr>
          <a:xfrm>
            <a:off x="8382114" y="3962400"/>
            <a:ext cx="0" cy="508000"/>
          </a:xfrm>
          <a:prstGeom prst="line">
            <a:avLst/>
          </a:prstGeom>
          <a:ln>
            <a:solidFill>
              <a:srgbClr val="5FBBDD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Picture 3" descr="Untitled2.png">
            <a:extLst>
              <a:ext uri="{FF2B5EF4-FFF2-40B4-BE49-F238E27FC236}">
                <a16:creationId xmlns:a16="http://schemas.microsoft.com/office/drawing/2014/main" id="{CE0A033B-8077-4767-B6E2-C6E617176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15" y="88699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4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 descr="Untitle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5" y="3578032"/>
            <a:ext cx="2394364" cy="1318821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5435854" y="3522240"/>
            <a:ext cx="3516482" cy="1374613"/>
          </a:xfrm>
          <a:prstGeom prst="rect">
            <a:avLst/>
          </a:prstGeom>
          <a:noFill/>
          <a:ln>
            <a:solidFill>
              <a:srgbClr val="1EA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9" name="Прямоугольник 48"/>
          <p:cNvSpPr/>
          <p:nvPr/>
        </p:nvSpPr>
        <p:spPr>
          <a:xfrm>
            <a:off x="3226395" y="3522240"/>
            <a:ext cx="2084932" cy="1374613"/>
          </a:xfrm>
          <a:prstGeom prst="rect">
            <a:avLst/>
          </a:prstGeom>
          <a:noFill/>
          <a:ln>
            <a:solidFill>
              <a:srgbClr val="1EA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Прямоугольник 47"/>
          <p:cNvSpPr/>
          <p:nvPr/>
        </p:nvSpPr>
        <p:spPr>
          <a:xfrm>
            <a:off x="598554" y="3522240"/>
            <a:ext cx="2496122" cy="1374613"/>
          </a:xfrm>
          <a:prstGeom prst="rect">
            <a:avLst/>
          </a:prstGeom>
          <a:noFill/>
          <a:ln>
            <a:solidFill>
              <a:srgbClr val="1EA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7" name="Прямоугольник 46"/>
          <p:cNvSpPr/>
          <p:nvPr/>
        </p:nvSpPr>
        <p:spPr>
          <a:xfrm>
            <a:off x="5436591" y="1017818"/>
            <a:ext cx="3515745" cy="2062319"/>
          </a:xfrm>
          <a:prstGeom prst="rect">
            <a:avLst/>
          </a:prstGeom>
          <a:noFill/>
          <a:ln>
            <a:solidFill>
              <a:srgbClr val="1EA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6" name="Прямоугольник 45"/>
          <p:cNvSpPr/>
          <p:nvPr/>
        </p:nvSpPr>
        <p:spPr>
          <a:xfrm>
            <a:off x="3221572" y="1013195"/>
            <a:ext cx="2084932" cy="2062319"/>
          </a:xfrm>
          <a:prstGeom prst="rect">
            <a:avLst/>
          </a:prstGeom>
          <a:noFill/>
          <a:ln>
            <a:solidFill>
              <a:srgbClr val="1EA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598554" y="1017819"/>
            <a:ext cx="2496122" cy="2062319"/>
          </a:xfrm>
          <a:prstGeom prst="rect">
            <a:avLst/>
          </a:prstGeom>
          <a:noFill/>
          <a:ln>
            <a:solidFill>
              <a:srgbClr val="1EA1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6" name="Picture 2"/>
          <p:cNvPicPr/>
          <p:nvPr/>
        </p:nvPicPr>
        <p:blipFill>
          <a:blip r:embed="rId4"/>
          <a:stretch/>
        </p:blipFill>
        <p:spPr>
          <a:xfrm>
            <a:off x="2137711" y="1218982"/>
            <a:ext cx="736883" cy="517307"/>
          </a:xfrm>
          <a:prstGeom prst="rect">
            <a:avLst/>
          </a:prstGeom>
          <a:ln>
            <a:noFill/>
          </a:ln>
        </p:spPr>
      </p:pic>
      <p:pic>
        <p:nvPicPr>
          <p:cNvPr id="26" name="Рисунок 314"/>
          <p:cNvPicPr/>
          <p:nvPr/>
        </p:nvPicPr>
        <p:blipFill>
          <a:blip r:embed="rId5"/>
          <a:stretch/>
        </p:blipFill>
        <p:spPr>
          <a:xfrm>
            <a:off x="6420464" y="1383187"/>
            <a:ext cx="1224377" cy="574384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92" y="2525044"/>
            <a:ext cx="1409158" cy="37750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5" y="1804190"/>
            <a:ext cx="1011266" cy="505633"/>
          </a:xfrm>
          <a:prstGeom prst="rect">
            <a:avLst/>
          </a:prstGeom>
        </p:spPr>
      </p:pic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628650" y="-60628"/>
            <a:ext cx="7886700" cy="9941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rgbClr val="00AAF1"/>
                </a:solidFill>
                <a:latin typeface="Open Sans" charset="0"/>
                <a:ea typeface="Open Sans" charset="0"/>
                <a:cs typeface="Open Sans" charset="0"/>
              </a:rPr>
              <a:t>Ведущие российские разработчики ПО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4" b="34722"/>
          <a:stretch/>
        </p:blipFill>
        <p:spPr>
          <a:xfrm>
            <a:off x="3319296" y="2227169"/>
            <a:ext cx="1819282" cy="697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08" y="1443783"/>
            <a:ext cx="1094546" cy="608539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»Ð°Ð±Ð¾ÑÐ°ÑÐ¾ÑÐ¸Ñ ÐºÐ°ÑÐ¿ÐµÑÑÐºÐ¾Ð³Ð¾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5" b="25360"/>
          <a:stretch/>
        </p:blipFill>
        <p:spPr bwMode="auto">
          <a:xfrm>
            <a:off x="3298133" y="3751661"/>
            <a:ext cx="1903704" cy="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infowatch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93" y="4351865"/>
            <a:ext cx="1945270" cy="4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stomShape 3"/>
          <p:cNvSpPr/>
          <p:nvPr/>
        </p:nvSpPr>
        <p:spPr>
          <a:xfrm>
            <a:off x="757528" y="872847"/>
            <a:ext cx="2189359" cy="37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ru-RU" sz="1350" spc="-1" dirty="0">
                <a:solidFill>
                  <a:srgbClr val="181818"/>
                </a:solidFill>
                <a:latin typeface="Open Sans"/>
                <a:ea typeface="DejaVu Sans"/>
              </a:rPr>
              <a:t>Операционные системы</a:t>
            </a:r>
            <a:endParaRPr lang="ru-RU" sz="1350" spc="-1" dirty="0">
              <a:latin typeface="Arial"/>
            </a:endParaRPr>
          </a:p>
        </p:txBody>
      </p:sp>
      <p:sp>
        <p:nvSpPr>
          <p:cNvPr id="21" name="CustomShape 4"/>
          <p:cNvSpPr/>
          <p:nvPr/>
        </p:nvSpPr>
        <p:spPr>
          <a:xfrm>
            <a:off x="6097400" y="874765"/>
            <a:ext cx="2194127" cy="34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ru-RU" sz="1350" spc="-1" dirty="0">
                <a:solidFill>
                  <a:srgbClr val="181818"/>
                </a:solidFill>
                <a:latin typeface="Open Sans"/>
                <a:ea typeface="DejaVu Sans"/>
              </a:rPr>
              <a:t>Системы электронного документооборота </a:t>
            </a:r>
            <a:endParaRPr lang="ru-RU" sz="1350" spc="-1" dirty="0">
              <a:latin typeface="Arial"/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3588941" y="875486"/>
            <a:ext cx="1338256" cy="31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en-US" sz="1350" spc="-1" dirty="0">
                <a:solidFill>
                  <a:srgbClr val="181818"/>
                </a:solidFill>
                <a:latin typeface="Open Sans"/>
              </a:rPr>
              <a:t>ERP</a:t>
            </a:r>
            <a:r>
              <a:rPr lang="ru-RU" sz="1350" spc="-1" dirty="0">
                <a:solidFill>
                  <a:srgbClr val="181818"/>
                </a:solidFill>
                <a:latin typeface="Open Sans"/>
              </a:rPr>
              <a:t>-системы</a:t>
            </a:r>
            <a:endParaRPr lang="ru-RU" sz="1350" spc="-1" dirty="0">
              <a:latin typeface="Arial"/>
            </a:endParaRPr>
          </a:p>
        </p:txBody>
      </p:sp>
      <p:sp>
        <p:nvSpPr>
          <p:cNvPr id="28" name="CustomShape 5"/>
          <p:cNvSpPr/>
          <p:nvPr/>
        </p:nvSpPr>
        <p:spPr>
          <a:xfrm>
            <a:off x="1147136" y="3383000"/>
            <a:ext cx="1338256" cy="31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ru-RU" sz="1350" spc="-1" dirty="0">
                <a:solidFill>
                  <a:srgbClr val="181818"/>
                </a:solidFill>
                <a:latin typeface="Open Sans"/>
              </a:rPr>
              <a:t>Офисное ПО</a:t>
            </a:r>
            <a:endParaRPr lang="ru-RU" sz="1350" spc="-1" dirty="0">
              <a:latin typeface="Arial"/>
            </a:endParaRPr>
          </a:p>
        </p:txBody>
      </p:sp>
      <p:sp>
        <p:nvSpPr>
          <p:cNvPr id="30" name="CustomShape 5"/>
          <p:cNvSpPr/>
          <p:nvPr/>
        </p:nvSpPr>
        <p:spPr>
          <a:xfrm>
            <a:off x="3559809" y="3383000"/>
            <a:ext cx="1338256" cy="310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ru-RU" sz="1350" spc="-1" dirty="0">
                <a:solidFill>
                  <a:srgbClr val="181818"/>
                </a:solidFill>
                <a:latin typeface="Open Sans"/>
              </a:rPr>
              <a:t>Системы ИБ</a:t>
            </a:r>
            <a:endParaRPr lang="ru-RU" sz="1350" spc="-1" dirty="0">
              <a:latin typeface="Arial"/>
            </a:endParaRPr>
          </a:p>
        </p:txBody>
      </p:sp>
      <p:sp>
        <p:nvSpPr>
          <p:cNvPr id="34" name="CustomShape 5"/>
          <p:cNvSpPr/>
          <p:nvPr/>
        </p:nvSpPr>
        <p:spPr>
          <a:xfrm>
            <a:off x="6748533" y="3391309"/>
            <a:ext cx="808207" cy="302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ru-RU" sz="1350" spc="-1" dirty="0">
                <a:solidFill>
                  <a:srgbClr val="181818"/>
                </a:solidFill>
                <a:latin typeface="Open Sans"/>
              </a:rPr>
              <a:t>СУБД</a:t>
            </a:r>
            <a:endParaRPr lang="ru-RU" sz="1350" spc="-1" dirty="0">
              <a:latin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43" y="2074202"/>
            <a:ext cx="1181666" cy="181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43" y="2099794"/>
            <a:ext cx="1224378" cy="2448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96" y="3833413"/>
            <a:ext cx="1359953" cy="5625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16" y="3862314"/>
            <a:ext cx="1227863" cy="613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05" y="1873616"/>
            <a:ext cx="1153001" cy="416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13354" r="11799" b="55171"/>
          <a:stretch/>
        </p:blipFill>
        <p:spPr>
          <a:xfrm>
            <a:off x="718170" y="2399691"/>
            <a:ext cx="2333328" cy="6163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 b="28240"/>
          <a:stretch/>
        </p:blipFill>
        <p:spPr>
          <a:xfrm>
            <a:off x="764335" y="1153258"/>
            <a:ext cx="1008878" cy="5940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23" y="2265521"/>
            <a:ext cx="2028962" cy="836111"/>
          </a:xfrm>
          <a:prstGeom prst="rect">
            <a:avLst/>
          </a:prstGeom>
        </p:spPr>
      </p:pic>
      <p:pic>
        <p:nvPicPr>
          <p:cNvPr id="33" name="Picture 3" descr="Untitled2.png">
            <a:extLst>
              <a:ext uri="{FF2B5EF4-FFF2-40B4-BE49-F238E27FC236}">
                <a16:creationId xmlns:a16="http://schemas.microsoft.com/office/drawing/2014/main" id="{9BC18EFC-18F1-49C1-8983-0103E0557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15" y="88699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9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236B0-FFCF-4489-BDBF-EF66CA6B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48" y="205979"/>
            <a:ext cx="8229600" cy="857250"/>
          </a:xfrm>
        </p:spPr>
        <p:txBody>
          <a:bodyPr/>
          <a:lstStyle/>
          <a:p>
            <a:r>
              <a:rPr lang="ru-RU" sz="2800" dirty="0"/>
              <a:t>Интеграция ЭОС «Дело» и </a:t>
            </a:r>
            <a:r>
              <a:rPr lang="ru-RU" sz="2800" dirty="0" err="1"/>
              <a:t>МойОфис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EA3BF3-EC0D-44EC-8FAA-E849B4749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9" t="11281" r="19361" b="9312"/>
          <a:stretch/>
        </p:blipFill>
        <p:spPr>
          <a:xfrm>
            <a:off x="196948" y="1189629"/>
            <a:ext cx="4307901" cy="3178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61C4B7-0D45-4F4D-B8A1-086C00D57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6" r="18692"/>
          <a:stretch/>
        </p:blipFill>
        <p:spPr>
          <a:xfrm>
            <a:off x="4282519" y="1063229"/>
            <a:ext cx="4404281" cy="3951694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67387797-8486-43AE-862E-69814D947011}"/>
              </a:ext>
            </a:extLst>
          </p:cNvPr>
          <p:cNvSpPr/>
          <p:nvPr/>
        </p:nvSpPr>
        <p:spPr>
          <a:xfrm>
            <a:off x="4013981" y="2407158"/>
            <a:ext cx="81123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Untitled2.png">
            <a:extLst>
              <a:ext uri="{FF2B5EF4-FFF2-40B4-BE49-F238E27FC236}">
                <a16:creationId xmlns:a16="http://schemas.microsoft.com/office/drawing/2014/main" id="{26DF0C65-5149-4784-9347-763E5D9E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15" y="128577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082"/>
            <a:ext cx="8229600" cy="488279"/>
          </a:xfrm>
        </p:spPr>
        <p:txBody>
          <a:bodyPr/>
          <a:lstStyle/>
          <a:p>
            <a:r>
              <a:rPr lang="ru-RU" sz="3200" dirty="0"/>
              <a:t>Проекты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02" y="2467621"/>
            <a:ext cx="3050487" cy="15455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11" y="2524367"/>
            <a:ext cx="1342338" cy="1342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78" y="3786386"/>
            <a:ext cx="1769884" cy="681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38" y="2249082"/>
            <a:ext cx="2279490" cy="4208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 b="18951"/>
          <a:stretch/>
        </p:blipFill>
        <p:spPr>
          <a:xfrm>
            <a:off x="1442915" y="3615542"/>
            <a:ext cx="1607947" cy="998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89" y="2870722"/>
            <a:ext cx="1249386" cy="7683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2" y="2080054"/>
            <a:ext cx="2063511" cy="6754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16" y="2080054"/>
            <a:ext cx="2111005" cy="6521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1" t="6762" r="15560" b="4619"/>
          <a:stretch/>
        </p:blipFill>
        <p:spPr>
          <a:xfrm>
            <a:off x="6270014" y="3712779"/>
            <a:ext cx="1125174" cy="9017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7" t="25706" r="19954" b="29410"/>
          <a:stretch/>
        </p:blipFill>
        <p:spPr>
          <a:xfrm>
            <a:off x="2813543" y="2749160"/>
            <a:ext cx="1897779" cy="78737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887534" y="1047582"/>
            <a:ext cx="2668466" cy="877200"/>
            <a:chOff x="887534" y="1034090"/>
            <a:chExt cx="2668466" cy="8772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34" y="1034090"/>
              <a:ext cx="802545" cy="877200"/>
            </a:xfrm>
            <a:prstGeom prst="rect">
              <a:avLst/>
            </a:prstGeom>
          </p:spPr>
        </p:pic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1671391" y="1258278"/>
              <a:ext cx="1884609" cy="48114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 sz="24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1pPr>
              <a:lvl2pPr marL="882900" indent="-34290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20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2pPr>
              <a:lvl3pPr marL="118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8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3pPr>
              <a:lvl4pPr marL="154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600" kern="1200" baseline="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4pPr>
              <a:lvl5pPr marL="190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4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900" dirty="0"/>
                <a:t>Управление делами Президента РФ</a:t>
              </a:r>
              <a:endParaRPr lang="en-US" sz="9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68751" y="1049269"/>
            <a:ext cx="2709336" cy="909013"/>
            <a:chOff x="3068751" y="1035777"/>
            <a:chExt cx="2709336" cy="90901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751" y="1035777"/>
              <a:ext cx="830149" cy="909013"/>
            </a:xfrm>
            <a:prstGeom prst="rect">
              <a:avLst/>
            </a:prstGeom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893478" y="1258278"/>
              <a:ext cx="1884609" cy="48114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 sz="24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1pPr>
              <a:lvl2pPr marL="882900" indent="-34290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20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2pPr>
              <a:lvl3pPr marL="118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8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3pPr>
              <a:lvl4pPr marL="154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600" kern="1200" baseline="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4pPr>
              <a:lvl5pPr marL="190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4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900" dirty="0"/>
                <a:t>Минтранс </a:t>
              </a:r>
              <a:br>
                <a:rPr lang="ru-RU" sz="900" dirty="0"/>
              </a:br>
              <a:r>
                <a:rPr lang="ru-RU" sz="900" dirty="0"/>
                <a:t>России</a:t>
              </a:r>
              <a:endParaRPr lang="en-US" sz="9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791816" y="969331"/>
            <a:ext cx="2680973" cy="1042828"/>
            <a:chOff x="4791816" y="955839"/>
            <a:chExt cx="2680973" cy="104282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816" y="955839"/>
              <a:ext cx="763550" cy="1042828"/>
            </a:xfrm>
            <a:prstGeom prst="rect">
              <a:avLst/>
            </a:prstGeom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5588180" y="1246556"/>
              <a:ext cx="1884609" cy="48114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 sz="24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1pPr>
              <a:lvl2pPr marL="882900" indent="-34290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20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2pPr>
              <a:lvl3pPr marL="118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8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3pPr>
              <a:lvl4pPr marL="154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600" kern="1200" baseline="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4pPr>
              <a:lvl5pPr marL="190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4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900" dirty="0"/>
                <a:t>МЧС </a:t>
              </a:r>
              <a:br>
                <a:rPr lang="ru-RU" sz="900" dirty="0"/>
              </a:br>
              <a:r>
                <a:rPr lang="ru-RU" sz="900" dirty="0"/>
                <a:t>России</a:t>
              </a:r>
              <a:endParaRPr lang="en-US" sz="9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47614" y="830420"/>
            <a:ext cx="2532211" cy="1249634"/>
            <a:chOff x="6347614" y="816928"/>
            <a:chExt cx="2532211" cy="124963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614" y="816928"/>
              <a:ext cx="1249634" cy="1249634"/>
            </a:xfrm>
            <a:prstGeom prst="rect">
              <a:avLst/>
            </a:prstGeom>
          </p:spPr>
        </p:pic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597249" y="1232118"/>
              <a:ext cx="1282576" cy="48114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SzPct val="100000"/>
                <a:buFont typeface="Wingdings" charset="2"/>
                <a:buChar char="§"/>
                <a:defRPr sz="24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1pPr>
              <a:lvl2pPr marL="882900" indent="-34290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20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2pPr>
              <a:lvl3pPr marL="118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8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3pPr>
              <a:lvl4pPr marL="154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600" kern="1200" baseline="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4pPr>
              <a:lvl5pPr marL="1905750" indent="-285750" algn="l" defTabSz="457200" rtl="0" eaLnBrk="1" latinLnBrk="0" hangingPunct="1">
                <a:spcBef>
                  <a:spcPts val="600"/>
                </a:spcBef>
                <a:spcAft>
                  <a:spcPts val="600"/>
                </a:spcAft>
                <a:buClr>
                  <a:schemeClr val="bg1">
                    <a:lumMod val="75000"/>
                  </a:schemeClr>
                </a:buClr>
                <a:buSzPct val="100000"/>
                <a:buFont typeface="Wingdings" charset="2"/>
                <a:buChar char="§"/>
                <a:defRPr sz="1400" kern="1200">
                  <a:solidFill>
                    <a:schemeClr val="tx1"/>
                  </a:solidFill>
                  <a:latin typeface="XO Tahion"/>
                  <a:ea typeface="+mn-ea"/>
                  <a:cs typeface="XO Tahio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900" dirty="0" err="1"/>
                <a:t>Росгвардия</a:t>
              </a:r>
              <a:endParaRPr lang="en-US" sz="900" dirty="0"/>
            </a:p>
          </p:txBody>
        </p:sp>
      </p:grpSp>
      <p:pic>
        <p:nvPicPr>
          <p:cNvPr id="26" name="Picture 3" descr="Untitled2.png">
            <a:extLst>
              <a:ext uri="{FF2B5EF4-FFF2-40B4-BE49-F238E27FC236}">
                <a16:creationId xmlns:a16="http://schemas.microsoft.com/office/drawing/2014/main" id="{E2C8F927-654F-4F46-AD1F-22796EE58F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15" y="88699"/>
            <a:ext cx="1396996" cy="76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01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2.5|2.4|2.6|3.9|1.8"/>
</p:tagLst>
</file>

<file path=ppt/theme/theme1.xml><?xml version="1.0" encoding="utf-8"?>
<a:theme xmlns:a="http://schemas.openxmlformats.org/drawingml/2006/main" name="Тема Office">
  <a:themeElements>
    <a:clrScheme name="MyOffice 1">
      <a:dk1>
        <a:srgbClr val="0C0C0C"/>
      </a:dk1>
      <a:lt1>
        <a:srgbClr val="FFFFFF"/>
      </a:lt1>
      <a:dk2>
        <a:srgbClr val="00AAF1"/>
      </a:dk2>
      <a:lt2>
        <a:srgbClr val="188DED"/>
      </a:lt2>
      <a:accent1>
        <a:srgbClr val="15C89E"/>
      </a:accent1>
      <a:accent2>
        <a:srgbClr val="ED414A"/>
      </a:accent2>
      <a:accent3>
        <a:srgbClr val="5F68EB"/>
      </a:accent3>
      <a:accent4>
        <a:srgbClr val="EBA029"/>
      </a:accent4>
      <a:accent5>
        <a:srgbClr val="8785BA"/>
      </a:accent5>
      <a:accent6>
        <a:srgbClr val="17B3D4"/>
      </a:accent6>
      <a:hlink>
        <a:srgbClr val="214FFF"/>
      </a:hlink>
      <a:folHlink>
        <a:srgbClr val="8D2529"/>
      </a:folHlink>
    </a:clrScheme>
    <a:fontScheme name="Open Sans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ія1" id="{3EAC211D-5543-4D8A-B19B-81AF91AE0712}" vid="{1A8C0A12-4959-4663-8E1F-D6E019CEF8A0}"/>
    </a:ext>
  </a:extLst>
</a:theme>
</file>

<file path=ppt/theme/theme2.xml><?xml version="1.0" encoding="utf-8"?>
<a:theme xmlns:a="http://schemas.openxmlformats.org/drawingml/2006/main" name="1_Template">
  <a:themeElements>
    <a:clrScheme name="Custom 18">
      <a:dk1>
        <a:srgbClr val="0C0C0C"/>
      </a:dk1>
      <a:lt1>
        <a:srgbClr val="FFFFFF"/>
      </a:lt1>
      <a:dk2>
        <a:srgbClr val="24A2EE"/>
      </a:dk2>
      <a:lt2>
        <a:srgbClr val="09BCF5"/>
      </a:lt2>
      <a:accent1>
        <a:srgbClr val="18B59A"/>
      </a:accent1>
      <a:accent2>
        <a:srgbClr val="DF5559"/>
      </a:accent2>
      <a:accent3>
        <a:srgbClr val="5F6DC1"/>
      </a:accent3>
      <a:accent4>
        <a:srgbClr val="E39A28"/>
      </a:accent4>
      <a:accent5>
        <a:srgbClr val="9999C6"/>
      </a:accent5>
      <a:accent6>
        <a:srgbClr val="20C1DA"/>
      </a:accent6>
      <a:hlink>
        <a:srgbClr val="214FFF"/>
      </a:hlink>
      <a:folHlink>
        <a:srgbClr val="8D25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Презентація1" id="{3EAC211D-5543-4D8A-B19B-81AF91AE0712}" vid="{1A8C0A12-4959-4663-8E1F-D6E019CEF8A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A89B0DE8416C4D876FFFEA5F9B2278" ma:contentTypeVersion="11" ma:contentTypeDescription="Создание документа." ma:contentTypeScope="" ma:versionID="d2bac14fe2af694e07da6c6c8f7a2181">
  <xsd:schema xmlns:xsd="http://www.w3.org/2001/XMLSchema" xmlns:xs="http://www.w3.org/2001/XMLSchema" xmlns:p="http://schemas.microsoft.com/office/2006/metadata/properties" xmlns:ns2="a83e8710-f6e5-46a6-9c0d-dc56b2fd10f4" xmlns:ns3="df35e43c-8ef9-4f7b-af58-4d1dc73a3b6d" targetNamespace="http://schemas.microsoft.com/office/2006/metadata/properties" ma:root="true" ma:fieldsID="82c8851a7a8fff792b168960e0e6cc8d" ns2:_="" ns3:_="">
    <xsd:import namespace="a83e8710-f6e5-46a6-9c0d-dc56b2fd10f4"/>
    <xsd:import namespace="df35e43c-8ef9-4f7b-af58-4d1dc73a3b6d"/>
    <xsd:element name="properties">
      <xsd:complexType>
        <xsd:sequence>
          <xsd:element name="documentManagement">
            <xsd:complexType>
              <xsd:all>
                <xsd:element ref="ns2:_x0414__x0430__x0442__x0430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8710-f6e5-46a6-9c0d-dc56b2fd10f4" elementFormDefault="qualified">
    <xsd:import namespace="http://schemas.microsoft.com/office/2006/documentManagement/types"/>
    <xsd:import namespace="http://schemas.microsoft.com/office/infopath/2007/PartnerControls"/>
    <xsd:element name="_x0414__x0430__x0442__x0430_" ma:index="8" nillable="true" ma:displayName="Дата" ma:format="DateOnly" ma:internalName="_x0414__x0430__x0442__x0430_">
      <xsd:simpleType>
        <xsd:restriction base="dms:DateTime"/>
      </xsd:simpleType>
    </xsd:element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5e43c-8ef9-4f7b-af58-4d1dc73a3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 xmlns="a83e8710-f6e5-46a6-9c0d-dc56b2fd10f4" xsi:nil="true"/>
  </documentManagement>
</p:properties>
</file>

<file path=customXml/itemProps1.xml><?xml version="1.0" encoding="utf-8"?>
<ds:datastoreItem xmlns:ds="http://schemas.openxmlformats.org/officeDocument/2006/customXml" ds:itemID="{F449FD80-9FF8-489C-B571-B0D2B5B05B86}"/>
</file>

<file path=customXml/itemProps2.xml><?xml version="1.0" encoding="utf-8"?>
<ds:datastoreItem xmlns:ds="http://schemas.openxmlformats.org/officeDocument/2006/customXml" ds:itemID="{8EBA0610-E07F-4DEE-BB13-9B54867AF8E9}"/>
</file>

<file path=customXml/itemProps3.xml><?xml version="1.0" encoding="utf-8"?>
<ds:datastoreItem xmlns:ds="http://schemas.openxmlformats.org/officeDocument/2006/customXml" ds:itemID="{1339FD03-93EA-444B-977D-41FD28C2F23E}"/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6069</TotalTime>
  <Words>182</Words>
  <Application>Microsoft Office PowerPoint</Application>
  <PresentationFormat>Экран (16:9)</PresentationFormat>
  <Paragraphs>63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XO Tahion</vt:lpstr>
      <vt:lpstr>Open Sans</vt:lpstr>
      <vt:lpstr>Wingdings</vt:lpstr>
      <vt:lpstr>Calibri</vt:lpstr>
      <vt:lpstr>Тема Office</vt:lpstr>
      <vt:lpstr>1_Template</vt:lpstr>
      <vt:lpstr>Интеграция платформы МойОфис с ключевыми бизнес-приложениями </vt:lpstr>
      <vt:lpstr>Основные факты</vt:lpstr>
      <vt:lpstr>Концепция продукта</vt:lpstr>
      <vt:lpstr>Презентация PowerPoint</vt:lpstr>
      <vt:lpstr>Презентация PowerPoint</vt:lpstr>
      <vt:lpstr>МойОфис – это:</vt:lpstr>
      <vt:lpstr>Ведущие российские разработчики ПО</vt:lpstr>
      <vt:lpstr>Интеграция ЭОС «Дело» и МойОфис</vt:lpstr>
      <vt:lpstr>Проекты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Планы компании на 2017 год</dc:title>
  <dc:creator>Дамир Султанов</dc:creator>
  <cp:lastModifiedBy>Aleksey Grishin</cp:lastModifiedBy>
  <cp:revision>88</cp:revision>
  <dcterms:created xsi:type="dcterms:W3CDTF">2017-01-26T15:22:35Z</dcterms:created>
  <dcterms:modified xsi:type="dcterms:W3CDTF">2019-09-19T02:29:39Z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0x010100B9A89B0DE8416C4D876FFFEA5F9B2278</vt:lpwstr>
  </property>
</Properties>
</file>