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542" r:id="rId5"/>
    <p:sldId id="646" r:id="rId6"/>
    <p:sldId id="645" r:id="rId7"/>
    <p:sldId id="647" r:id="rId8"/>
    <p:sldId id="648" r:id="rId9"/>
    <p:sldId id="652" r:id="rId10"/>
    <p:sldId id="654" r:id="rId11"/>
    <p:sldId id="659" r:id="rId12"/>
    <p:sldId id="651" r:id="rId13"/>
    <p:sldId id="655" r:id="rId14"/>
    <p:sldId id="656" r:id="rId15"/>
    <p:sldId id="657" r:id="rId16"/>
    <p:sldId id="644" r:id="rId17"/>
  </p:sldIdLst>
  <p:sldSz cx="9144000" cy="5143500" type="screen16x9"/>
  <p:notesSz cx="6858000" cy="9144000"/>
  <p:defaultTextStyle>
    <a:defPPr>
      <a:defRPr lang="ru-RU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олотилов Иван Олегович" initials="МИО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99"/>
    <a:srgbClr val="DEE4F6"/>
    <a:srgbClr val="ADBBE9"/>
    <a:srgbClr val="C0CBEE"/>
    <a:srgbClr val="D1D9F3"/>
    <a:srgbClr val="003399"/>
    <a:srgbClr val="E2851E"/>
    <a:srgbClr val="8E6722"/>
    <a:srgbClr val="6699FF"/>
    <a:srgbClr val="F9F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82" autoAdjust="0"/>
    <p:restoredTop sz="86386" autoAdjust="0"/>
  </p:normalViewPr>
  <p:slideViewPr>
    <p:cSldViewPr>
      <p:cViewPr varScale="1">
        <p:scale>
          <a:sx n="91" d="100"/>
          <a:sy n="91" d="100"/>
        </p:scale>
        <p:origin x="630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301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BBF8A-8C3F-4979-A0DD-74CE9EBEA112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C6D3E-AB98-4FC7-A103-278F74BC8F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58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ЧАЛ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Logo-Deco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86400" y="1490400"/>
            <a:ext cx="2160000" cy="2160000"/>
          </a:xfrm>
          <a:prstGeom prst="rect">
            <a:avLst/>
          </a:prstGeom>
        </p:spPr>
      </p:pic>
      <p:pic>
        <p:nvPicPr>
          <p:cNvPr id="9" name="Рисунок 8" descr="Logo-Blue-RG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327200" y="2570400"/>
            <a:ext cx="293077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14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968" y="1599642"/>
            <a:ext cx="8105472" cy="1620180"/>
          </a:xfrm>
        </p:spPr>
        <p:txBody>
          <a:bodyPr>
            <a:normAutofit/>
          </a:bodyPr>
          <a:lstStyle>
            <a:lvl1pPr algn="l"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6000" y="3921900"/>
            <a:ext cx="6400800" cy="6615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877506"/>
            <a:ext cx="2133600" cy="163607"/>
          </a:xfr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0" y="270000"/>
            <a:ext cx="9144000" cy="594000"/>
            <a:chOff x="0" y="36000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1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 userDrawn="1"/>
        </p:nvGrpSpPr>
        <p:grpSpPr>
          <a:xfrm>
            <a:off x="0" y="4742500"/>
            <a:ext cx="9144000" cy="135000"/>
            <a:chOff x="0" y="4963500"/>
            <a:chExt cx="9144000" cy="18000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376000" y="4963500"/>
              <a:ext cx="6768000" cy="180000"/>
            </a:xfrm>
            <a:prstGeom prst="rect">
              <a:avLst/>
            </a:prstGeom>
            <a:solidFill>
              <a:srgbClr val="BB16A3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b" anchorCtr="0">
              <a:noAutofit/>
            </a:bodyPr>
            <a:lstStyle/>
            <a:p>
              <a:endParaRPr lang="ru-RU" sz="1200" dirty="0">
                <a:solidFill>
                  <a:srgbClr val="FFFFFF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584000" y="4963500"/>
              <a:ext cx="792000" cy="18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92000" y="4963500"/>
              <a:ext cx="792000" cy="18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0" y="4963500"/>
              <a:ext cx="792000" cy="180000"/>
            </a:xfrm>
            <a:prstGeom prst="rect">
              <a:avLst/>
            </a:prstGeom>
            <a:solidFill>
              <a:srgbClr val="171C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</p:grp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75856" y="4877506"/>
            <a:ext cx="2895600" cy="163607"/>
          </a:xfrm>
        </p:spPr>
        <p:txBody>
          <a:bodyPr/>
          <a:lstStyle>
            <a:lvl1pPr algn="ctr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pic>
        <p:nvPicPr>
          <p:cNvPr id="22" name="Рисунок 21" descr="Logo-Color-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061787" y="3867894"/>
            <a:ext cx="178842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1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52"/>
          <p:cNvGrpSpPr/>
          <p:nvPr userDrawn="1"/>
        </p:nvGrpSpPr>
        <p:grpSpPr>
          <a:xfrm>
            <a:off x="0" y="-260"/>
            <a:ext cx="9144000" cy="540260"/>
            <a:chOff x="0" y="0"/>
            <a:chExt cx="9144000" cy="540260"/>
          </a:xfrm>
        </p:grpSpPr>
        <p:sp>
          <p:nvSpPr>
            <p:cNvPr id="29" name="Прямоугольник 28"/>
            <p:cNvSpPr/>
            <p:nvPr/>
          </p:nvSpPr>
          <p:spPr>
            <a:xfrm flipH="1">
              <a:off x="0" y="0"/>
              <a:ext cx="6768000" cy="540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 flipH="1">
              <a:off x="6768000" y="260"/>
              <a:ext cx="792000" cy="540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 flipH="1">
              <a:off x="7560000" y="260"/>
              <a:ext cx="792000" cy="540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/>
            <p:cNvSpPr/>
            <p:nvPr/>
          </p:nvSpPr>
          <p:spPr>
            <a:xfrm flipH="1">
              <a:off x="8352000" y="0"/>
              <a:ext cx="792000" cy="540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EOS-White-RGB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00" y="72000"/>
              <a:ext cx="396000" cy="396000"/>
            </a:xfrm>
            <a:prstGeom prst="rect">
              <a:avLst/>
            </a:prstGeom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60" y="139972"/>
            <a:ext cx="7801632" cy="259538"/>
          </a:xfrm>
        </p:spPr>
        <p:txBody>
          <a:bodyPr>
            <a:normAutofit/>
          </a:bodyPr>
          <a:lstStyle>
            <a:lvl1pPr algn="l">
              <a:defRPr sz="2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008" y="627534"/>
            <a:ext cx="8229600" cy="4104456"/>
          </a:xfrm>
        </p:spPr>
        <p:txBody>
          <a:bodyPr>
            <a:normAutofit/>
          </a:bodyPr>
          <a:lstStyle>
            <a:lvl1pPr>
              <a:buClr>
                <a:schemeClr val="accent4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841" indent="-285708">
              <a:buClr>
                <a:schemeClr val="accent5"/>
              </a:buClr>
              <a:buSzPct val="80000"/>
              <a:buFont typeface="Wingdings" panose="05000000000000000000" pitchFamily="2" charset="2"/>
              <a:buChar char="§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chemeClr val="accent5"/>
              </a:buCl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180752"/>
          </a:xfrm>
        </p:spPr>
        <p:txBody>
          <a:bodyPr/>
          <a:lstStyle>
            <a:lvl1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3" name="Группа 22"/>
          <p:cNvGrpSpPr/>
          <p:nvPr userDrawn="1"/>
        </p:nvGrpSpPr>
        <p:grpSpPr>
          <a:xfrm flipH="1">
            <a:off x="0" y="5019436"/>
            <a:ext cx="9144000" cy="124064"/>
            <a:chOff x="0" y="360000"/>
            <a:chExt cx="9144000" cy="792000"/>
          </a:xfrm>
        </p:grpSpPr>
        <p:sp>
          <p:nvSpPr>
            <p:cNvPr id="24" name="Прямоугольник 23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0048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5"/>
          <p:cNvGrpSpPr/>
          <p:nvPr userDrawn="1"/>
        </p:nvGrpSpPr>
        <p:grpSpPr>
          <a:xfrm>
            <a:off x="0" y="2248425"/>
            <a:ext cx="9144000" cy="594000"/>
            <a:chOff x="0" y="2175750"/>
            <a:chExt cx="9144000" cy="792000"/>
          </a:xfrm>
        </p:grpSpPr>
        <p:sp>
          <p:nvSpPr>
            <p:cNvPr id="8" name="Прямоугольник 7"/>
            <p:cNvSpPr/>
            <p:nvPr/>
          </p:nvSpPr>
          <p:spPr>
            <a:xfrm flipH="1">
              <a:off x="0" y="2175750"/>
              <a:ext cx="6768000" cy="792000"/>
            </a:xfrm>
            <a:prstGeom prst="rect">
              <a:avLst/>
            </a:prstGeom>
            <a:solidFill>
              <a:srgbClr val="171C8F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 flipH="1">
              <a:off x="6768000" y="2175750"/>
              <a:ext cx="792000" cy="792000"/>
            </a:xfrm>
            <a:prstGeom prst="rect">
              <a:avLst/>
            </a:prstGeom>
            <a:solidFill>
              <a:srgbClr val="5C06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 flipH="1">
              <a:off x="7560000" y="2175750"/>
              <a:ext cx="792000" cy="792000"/>
            </a:xfrm>
            <a:prstGeom prst="rect">
              <a:avLst/>
            </a:prstGeom>
            <a:solidFill>
              <a:srgbClr val="8718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 flipH="1">
              <a:off x="8352000" y="2175750"/>
              <a:ext cx="792000" cy="792000"/>
            </a:xfrm>
            <a:prstGeom prst="rect">
              <a:avLst/>
            </a:prstGeom>
            <a:solidFill>
              <a:srgbClr val="BB16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1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 userDrawn="1"/>
        </p:nvGrpSpPr>
        <p:grpSpPr>
          <a:xfrm>
            <a:off x="0" y="2225813"/>
            <a:ext cx="9144000" cy="594000"/>
            <a:chOff x="0" y="360000"/>
            <a:chExt cx="9144000" cy="792000"/>
          </a:xfrm>
        </p:grpSpPr>
        <p:sp>
          <p:nvSpPr>
            <p:cNvPr id="13" name="Прямоугольник 12"/>
            <p:cNvSpPr/>
            <p:nvPr/>
          </p:nvSpPr>
          <p:spPr>
            <a:xfrm flipH="1">
              <a:off x="0" y="360000"/>
              <a:ext cx="6768000" cy="792000"/>
            </a:xfrm>
            <a:prstGeom prst="rect">
              <a:avLst/>
            </a:prstGeom>
            <a:solidFill>
              <a:srgbClr val="FF8200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0" tIns="180000" rIns="180000" bIns="180000" rtlCol="0" anchor="ctr" anchorCtr="0">
              <a:noAutofit/>
            </a:bodyPr>
            <a:lstStyle/>
            <a:p>
              <a:endParaRPr lang="ru-RU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flipH="1">
              <a:off x="6768000" y="360000"/>
              <a:ext cx="792000" cy="792000"/>
            </a:xfrm>
            <a:prstGeom prst="rect">
              <a:avLst/>
            </a:prstGeom>
            <a:solidFill>
              <a:srgbClr val="FC4C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 flipH="1">
              <a:off x="7560000" y="360000"/>
              <a:ext cx="792000" cy="792000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 flipH="1">
              <a:off x="8352000" y="360000"/>
              <a:ext cx="792000" cy="792000"/>
            </a:xfrm>
            <a:prstGeom prst="rect">
              <a:avLst/>
            </a:prstGeom>
            <a:solidFill>
              <a:srgbClr val="BF0D3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664" y="2331649"/>
            <a:ext cx="7772400" cy="348116"/>
          </a:xfrm>
        </p:spPr>
        <p:txBody>
          <a:bodyPr anchor="t">
            <a:normAutofit/>
          </a:bodyPr>
          <a:lstStyle>
            <a:lvl1pPr algn="l">
              <a:defRPr sz="2400" b="0" cap="none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85224F9-8AA0-4D3F-B0BA-5A395F002224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1FD15C0-A5E7-415B-A6B1-363F26F49D2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882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224F9-8AA0-4D3F-B0BA-5A395F002224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D15C0-A5E7-415B-A6B1-363F26F49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29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24F9-8AA0-4D3F-B0BA-5A395F002224}" type="datetimeFigureOut">
              <a:rPr lang="ru-RU" smtClean="0"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D15C0-A5E7-415B-A6B1-363F26F49D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1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49" r:id="rId2"/>
    <p:sldLayoutId id="2147483650" r:id="rId3"/>
    <p:sldLayoutId id="2147483651" r:id="rId4"/>
    <p:sldLayoutId id="2147483659" r:id="rId5"/>
    <p:sldLayoutId id="2147483660" r:id="rId6"/>
  </p:sldLayoutIdLs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264" y="1851670"/>
            <a:ext cx="8105472" cy="16201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0099"/>
                </a:solidFill>
              </a:rPr>
              <a:t>СЭД «ДЕЛО». </a:t>
            </a:r>
            <a:r>
              <a:rPr lang="en-US" b="1" dirty="0">
                <a:solidFill>
                  <a:srgbClr val="000099"/>
                </a:solidFill>
              </a:rPr>
              <a:t/>
            </a:r>
            <a:br>
              <a:rPr lang="en-US" b="1" dirty="0">
                <a:solidFill>
                  <a:srgbClr val="000099"/>
                </a:solidFill>
              </a:rPr>
            </a:br>
            <a:r>
              <a:rPr lang="ru-RU" b="1" dirty="0">
                <a:solidFill>
                  <a:srgbClr val="000099"/>
                </a:solidFill>
              </a:rPr>
              <a:t>Взаимодействие пользователей </a:t>
            </a:r>
            <a:r>
              <a:rPr lang="en-US" b="1" dirty="0">
                <a:solidFill>
                  <a:srgbClr val="000099"/>
                </a:solidFill>
              </a:rPr>
              <a:t/>
            </a:r>
            <a:br>
              <a:rPr lang="en-US" b="1" dirty="0">
                <a:solidFill>
                  <a:srgbClr val="000099"/>
                </a:solidFill>
              </a:rPr>
            </a:br>
            <a:r>
              <a:rPr lang="ru-RU" b="1" dirty="0">
                <a:solidFill>
                  <a:srgbClr val="000099"/>
                </a:solidFill>
              </a:rPr>
              <a:t>и совещания. 	</a:t>
            </a:r>
            <a:br>
              <a:rPr lang="ru-RU" b="1" dirty="0">
                <a:solidFill>
                  <a:srgbClr val="000099"/>
                </a:solidFill>
              </a:rPr>
            </a:br>
            <a:endParaRPr lang="ru-RU" b="1" dirty="0">
              <a:solidFill>
                <a:srgbClr val="00009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011910"/>
            <a:ext cx="4349567" cy="66662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altLang="ru-RU" dirty="0"/>
              <a:t>Сергей Полтев </a:t>
            </a:r>
          </a:p>
        </p:txBody>
      </p:sp>
    </p:spTree>
    <p:extLst>
      <p:ext uri="{BB962C8B-B14F-4D97-AF65-F5344CB8AC3E}">
        <p14:creationId xmlns:p14="http://schemas.microsoft.com/office/powerpoint/2010/main" val="13397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Модуль совещания в СЭД  «ДЕЛО»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87" y="843558"/>
            <a:ext cx="6277425" cy="379301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494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Модуль совещания в СЭД «ДЕЛО»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771550"/>
            <a:ext cx="4950692" cy="38892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662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Модуль совещания в СЭД «ДЕЛО»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907" y="915566"/>
            <a:ext cx="4740186" cy="3723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456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402823"/>
            <a:ext cx="8229600" cy="48842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0099"/>
                </a:solidFill>
              </a:rPr>
              <a:t>Будем рады сотрудничеству!</a:t>
            </a: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0" y="4289431"/>
            <a:ext cx="6768000" cy="854069"/>
          </a:xfrm>
          <a:prstGeom prst="rect">
            <a:avLst/>
          </a:prstGeom>
          <a:solidFill>
            <a:srgbClr val="171C8F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180000" bIns="180000" rtlCol="0" anchor="ctr" anchorCtr="0">
            <a:noAutofit/>
          </a:bodyPr>
          <a:lstStyle/>
          <a:p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6660232" y="4289431"/>
            <a:ext cx="2483768" cy="8540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09C670-414A-F74A-B5FD-797CB0011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22703"/>
            <a:ext cx="1470050" cy="9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СЭД и  взаимодействие сотрудников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1347614"/>
            <a:ext cx="6281864" cy="410445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 </a:t>
            </a:r>
            <a:r>
              <a:rPr lang="ru-RU" b="1" dirty="0"/>
              <a:t>По данным </a:t>
            </a:r>
            <a:r>
              <a:rPr lang="en-US" b="1" dirty="0"/>
              <a:t>AIIM </a:t>
            </a:r>
            <a:endParaRPr lang="ru-RU" b="1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en-US" dirty="0">
                <a:solidFill>
                  <a:schemeClr val="accent2"/>
                </a:solidFill>
              </a:rPr>
              <a:t>51% </a:t>
            </a:r>
            <a:r>
              <a:rPr lang="ru-RU" dirty="0">
                <a:solidFill>
                  <a:schemeClr val="accent2"/>
                </a:solidFill>
              </a:rPr>
              <a:t>внедрений СЭД</a:t>
            </a:r>
            <a:r>
              <a:rPr lang="en-US" dirty="0">
                <a:solidFill>
                  <a:schemeClr val="accent2"/>
                </a:solidFill>
              </a:rPr>
              <a:t>/ECM </a:t>
            </a:r>
            <a:r>
              <a:rPr lang="ru-RU" dirty="0">
                <a:solidFill>
                  <a:schemeClr val="accent2"/>
                </a:solidFill>
              </a:rPr>
              <a:t>неуспешны</a:t>
            </a:r>
            <a:r>
              <a:rPr lang="ru-RU" dirty="0"/>
              <a:t>, потому что: </a:t>
            </a:r>
          </a:p>
          <a:p>
            <a:pPr marL="324000">
              <a:spcBef>
                <a:spcPts val="600"/>
              </a:spcBef>
              <a:spcAft>
                <a:spcPts val="600"/>
              </a:spcAft>
            </a:pPr>
            <a:r>
              <a:rPr lang="ru-RU" dirty="0"/>
              <a:t>Электронная почта – основной инструмент взаимодействия </a:t>
            </a:r>
          </a:p>
          <a:p>
            <a:pPr marL="32400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</a:t>
            </a:r>
            <a:r>
              <a:rPr lang="ru-RU" dirty="0"/>
              <a:t>ЭД используется только тогда, когда сотрудники вынуждены это делать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ru-RU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1342" t="20600" r="5686" b="12201"/>
          <a:stretch/>
        </p:blipFill>
        <p:spPr>
          <a:xfrm>
            <a:off x="-18000" y="532800"/>
            <a:ext cx="253125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26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же делать</a:t>
            </a:r>
            <a:r>
              <a:rPr lang="en-US" dirty="0"/>
              <a:t>? </a:t>
            </a:r>
            <a:r>
              <a:rPr lang="ru-RU" dirty="0"/>
              <a:t>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ru-RU" sz="8800" dirty="0"/>
          </a:p>
        </p:txBody>
      </p:sp>
      <p:sp>
        <p:nvSpPr>
          <p:cNvPr id="8" name="TextBox 7"/>
          <p:cNvSpPr txBox="1"/>
          <p:nvPr/>
        </p:nvSpPr>
        <p:spPr>
          <a:xfrm>
            <a:off x="3923928" y="1707654"/>
            <a:ext cx="3977608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</a:rPr>
              <a:t>Поддерживать в рамках СЭД инструменты  взаимодействия</a:t>
            </a:r>
            <a:endParaRPr lang="en-US" b="1" dirty="0">
              <a:latin typeface="+mj-lt"/>
            </a:endParaRPr>
          </a:p>
          <a:p>
            <a:r>
              <a:rPr lang="ru-RU" dirty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Обсуждения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Видеоконференции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Групповые календари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+mj-lt"/>
              </a:rPr>
              <a:t>Совещания 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3FA1F821-19A2-3847-9EF5-F95CDBD19721}"/>
              </a:ext>
            </a:extLst>
          </p:cNvPr>
          <p:cNvSpPr/>
          <p:nvPr/>
        </p:nvSpPr>
        <p:spPr>
          <a:xfrm>
            <a:off x="1547664" y="1679200"/>
            <a:ext cx="2088232" cy="2088232"/>
          </a:xfrm>
          <a:prstGeom prst="ellipse">
            <a:avLst/>
          </a:prstGeom>
          <a:solidFill>
            <a:srgbClr val="171C8F">
              <a:alpha val="16000"/>
            </a:srgbClr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tIns="180000" rIns="180000" bIns="180000" rtlCol="0" anchor="ctr"/>
          <a:lstStyle/>
          <a:p>
            <a:pPr algn="ctr"/>
            <a:endParaRPr lang="ru-RU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A0FFEF-F7F1-2F4E-AB6A-A46219738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03" y="2202284"/>
            <a:ext cx="1066804" cy="106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83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есть в «ДЕЛО» уже давно </a:t>
            </a:r>
          </a:p>
        </p:txBody>
      </p:sp>
    </p:spTree>
    <p:extLst>
      <p:ext uri="{BB962C8B-B14F-4D97-AF65-F5344CB8AC3E}">
        <p14:creationId xmlns:p14="http://schemas.microsoft.com/office/powerpoint/2010/main" val="150070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Механизм обсуждения по проекту документа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055" y="649544"/>
            <a:ext cx="5198218" cy="408279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5508104" y="1059582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5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Скоро в лучших </a:t>
            </a:r>
            <a:r>
              <a:rPr lang="ru-RU" dirty="0" err="1"/>
              <a:t>СЭДах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63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Групповые заметки в календаре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15566"/>
            <a:ext cx="5822393" cy="36338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1464084" y="2401956"/>
            <a:ext cx="1442374" cy="661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7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Групповой календарь (</a:t>
            </a:r>
            <a:r>
              <a:rPr lang="ru-RU" dirty="0" err="1" smtClean="0"/>
              <a:t>демо</a:t>
            </a:r>
            <a:r>
              <a:rPr lang="ru-RU" dirty="0" smtClean="0"/>
              <a:t>) </a:t>
            </a:r>
            <a:endParaRPr lang="ru-RU" dirty="0"/>
          </a:p>
        </p:txBody>
      </p:sp>
      <p:pic>
        <p:nvPicPr>
          <p:cNvPr id="4" name="Заметки и аналитика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9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Модуль совещания в СЭД «ДЕЛО» </a:t>
            </a:r>
          </a:p>
        </p:txBody>
      </p:sp>
    </p:spTree>
    <p:extLst>
      <p:ext uri="{BB962C8B-B14F-4D97-AF65-F5344CB8AC3E}">
        <p14:creationId xmlns:p14="http://schemas.microsoft.com/office/powerpoint/2010/main" val="91949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ЭОС стиль">
      <a:dk1>
        <a:sysClr val="windowText" lastClr="000000"/>
      </a:dk1>
      <a:lt1>
        <a:sysClr val="window" lastClr="FFFFFF"/>
      </a:lt1>
      <a:dk2>
        <a:srgbClr val="2D3494"/>
      </a:dk2>
      <a:lt2>
        <a:srgbClr val="F2F2F2"/>
      </a:lt2>
      <a:accent1>
        <a:srgbClr val="DA291C"/>
      </a:accent1>
      <a:accent2>
        <a:srgbClr val="BF0D3E"/>
      </a:accent2>
      <a:accent3>
        <a:srgbClr val="440099"/>
      </a:accent3>
      <a:accent4>
        <a:srgbClr val="5C068C"/>
      </a:accent4>
      <a:accent5>
        <a:srgbClr val="87189D"/>
      </a:accent5>
      <a:accent6>
        <a:srgbClr val="BB163F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A89B0DE8416C4D876FFFEA5F9B2278" ma:contentTypeVersion="11" ma:contentTypeDescription="Создание документа." ma:contentTypeScope="" ma:versionID="d2bac14fe2af694e07da6c6c8f7a2181">
  <xsd:schema xmlns:xsd="http://www.w3.org/2001/XMLSchema" xmlns:xs="http://www.w3.org/2001/XMLSchema" xmlns:p="http://schemas.microsoft.com/office/2006/metadata/properties" xmlns:ns2="a83e8710-f6e5-46a6-9c0d-dc56b2fd10f4" xmlns:ns3="df35e43c-8ef9-4f7b-af58-4d1dc73a3b6d" targetNamespace="http://schemas.microsoft.com/office/2006/metadata/properties" ma:root="true" ma:fieldsID="82c8851a7a8fff792b168960e0e6cc8d" ns2:_="" ns3:_="">
    <xsd:import namespace="a83e8710-f6e5-46a6-9c0d-dc56b2fd10f4"/>
    <xsd:import namespace="df35e43c-8ef9-4f7b-af58-4d1dc73a3b6d"/>
    <xsd:element name="properties">
      <xsd:complexType>
        <xsd:sequence>
          <xsd:element name="documentManagement">
            <xsd:complexType>
              <xsd:all>
                <xsd:element ref="ns2:_x0414__x0430__x0442__x0430_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3e8710-f6e5-46a6-9c0d-dc56b2fd10f4" elementFormDefault="qualified">
    <xsd:import namespace="http://schemas.microsoft.com/office/2006/documentManagement/types"/>
    <xsd:import namespace="http://schemas.microsoft.com/office/infopath/2007/PartnerControls"/>
    <xsd:element name="_x0414__x0430__x0442__x0430_" ma:index="8" nillable="true" ma:displayName="Дата" ma:format="DateOnly" ma:internalName="_x0414__x0430__x0442__x0430_">
      <xsd:simpleType>
        <xsd:restriction base="dms:DateTime"/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5e43c-8ef9-4f7b-af58-4d1dc73a3b6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414__x0430__x0442__x0430_ xmlns="a83e8710-f6e5-46a6-9c0d-dc56b2fd10f4" xsi:nil="true"/>
  </documentManagement>
</p:properties>
</file>

<file path=customXml/itemProps1.xml><?xml version="1.0" encoding="utf-8"?>
<ds:datastoreItem xmlns:ds="http://schemas.openxmlformats.org/officeDocument/2006/customXml" ds:itemID="{7C74E3E9-C1B8-4526-9FB4-8ACCB814BF67}"/>
</file>

<file path=customXml/itemProps2.xml><?xml version="1.0" encoding="utf-8"?>
<ds:datastoreItem xmlns:ds="http://schemas.openxmlformats.org/officeDocument/2006/customXml" ds:itemID="{6107FA9E-1D32-44AF-A1CA-0E0419C31B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F15B3B-442C-4B60-B109-E491E9B32E08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19861</TotalTime>
  <Words>88</Words>
  <Application>Microsoft Office PowerPoint</Application>
  <PresentationFormat>Экран (16:9)</PresentationFormat>
  <Paragraphs>25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Wingdings</vt:lpstr>
      <vt:lpstr>Тема Office</vt:lpstr>
      <vt:lpstr>СЭД «ДЕЛО».  Взаимодействие пользователей  и совещания.   </vt:lpstr>
      <vt:lpstr>СЭД и  взаимодействие сотрудников </vt:lpstr>
      <vt:lpstr>Что же делать?  </vt:lpstr>
      <vt:lpstr>Что есть в «ДЕЛО» уже давно </vt:lpstr>
      <vt:lpstr>Механизм обсуждения по проекту документа </vt:lpstr>
      <vt:lpstr>Скоро в лучших СЭДах</vt:lpstr>
      <vt:lpstr>Групповые заметки в календаре </vt:lpstr>
      <vt:lpstr>Групповой календарь (демо) </vt:lpstr>
      <vt:lpstr>Модуль совещания в СЭД «ДЕЛО» </vt:lpstr>
      <vt:lpstr>Модуль совещания в СЭД  «ДЕЛО» </vt:lpstr>
      <vt:lpstr>Модуль совещания в СЭД «ДЕЛО» </vt:lpstr>
      <vt:lpstr>Модуль совещания в СЭД «ДЕЛО» </vt:lpstr>
      <vt:lpstr>Будем рады сотрудничеству!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16:9</dc:title>
  <dc:creator>Голикова Ольга Станиславовна</dc:creator>
  <cp:lastModifiedBy>user</cp:lastModifiedBy>
  <cp:revision>469</cp:revision>
  <dcterms:created xsi:type="dcterms:W3CDTF">2014-02-25T09:57:00Z</dcterms:created>
  <dcterms:modified xsi:type="dcterms:W3CDTF">2019-09-19T05:50:57Z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0x010100B9A89B0DE8416C4D876FFFEA5F9B2278</vt:lpwstr>
  </property>
</Properties>
</file>