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3" r:id="rId6"/>
    <p:sldMasterId id="2147483712" r:id="rId7"/>
  </p:sldMasterIdLst>
  <p:notesMasterIdLst>
    <p:notesMasterId r:id="rId28"/>
  </p:notesMasterIdLst>
  <p:sldIdLst>
    <p:sldId id="281" r:id="rId8"/>
    <p:sldId id="271" r:id="rId9"/>
    <p:sldId id="432" r:id="rId10"/>
    <p:sldId id="465" r:id="rId11"/>
    <p:sldId id="487" r:id="rId12"/>
    <p:sldId id="491" r:id="rId13"/>
    <p:sldId id="492" r:id="rId14"/>
    <p:sldId id="494" r:id="rId15"/>
    <p:sldId id="495" r:id="rId16"/>
    <p:sldId id="486" r:id="rId17"/>
    <p:sldId id="489" r:id="rId18"/>
    <p:sldId id="478" r:id="rId19"/>
    <p:sldId id="479" r:id="rId20"/>
    <p:sldId id="496" r:id="rId21"/>
    <p:sldId id="480" r:id="rId22"/>
    <p:sldId id="434" r:id="rId23"/>
    <p:sldId id="483" r:id="rId24"/>
    <p:sldId id="484" r:id="rId25"/>
    <p:sldId id="485" r:id="rId26"/>
    <p:sldId id="426" r:id="rId27"/>
  </p:sldIdLst>
  <p:sldSz cx="9144000" cy="5143500" type="screen16x9"/>
  <p:notesSz cx="6794500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ычев Антон Алексеевич" initials="САА" lastIdx="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808080"/>
    <a:srgbClr val="B2B2B2"/>
    <a:srgbClr val="87189D"/>
    <a:srgbClr val="FF8200"/>
    <a:srgbClr val="171C8F"/>
    <a:srgbClr val="BF0D3E"/>
    <a:srgbClr val="DA291C"/>
    <a:srgbClr val="FC4C02"/>
    <a:srgbClr val="BB1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2" autoAdjust="0"/>
    <p:restoredTop sz="95918" autoAdjust="0"/>
  </p:normalViewPr>
  <p:slideViewPr>
    <p:cSldViewPr snapToObjects="1" showGuides="1">
      <p:cViewPr>
        <p:scale>
          <a:sx n="100" d="100"/>
          <a:sy n="100" d="100"/>
        </p:scale>
        <p:origin x="72" y="3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98" d="100"/>
          <a:sy n="98" d="100"/>
        </p:scale>
        <p:origin x="-3516" y="-114"/>
      </p:cViewPr>
      <p:guideLst>
        <p:guide orient="horz" pos="3128"/>
        <p:guide pos="2140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пирина Олеся Валерьевна" userId="eab48696-92e2-4a82-ba21-f0cf70651098" providerId="ADAL" clId="{F99FBB73-DAB1-4B94-919D-184DD2F7EA7F}"/>
    <pc:docChg chg="modSld">
      <pc:chgData name="Спирина Олеся Валерьевна" userId="eab48696-92e2-4a82-ba21-f0cf70651098" providerId="ADAL" clId="{F99FBB73-DAB1-4B94-919D-184DD2F7EA7F}" dt="2019-09-25T09:10:54.885" v="15" actId="1076"/>
      <pc:docMkLst>
        <pc:docMk/>
      </pc:docMkLst>
      <pc:sldChg chg="modSp">
        <pc:chgData name="Спирина Олеся Валерьевна" userId="eab48696-92e2-4a82-ba21-f0cf70651098" providerId="ADAL" clId="{F99FBB73-DAB1-4B94-919D-184DD2F7EA7F}" dt="2019-09-25T09:10:54.885" v="15" actId="1076"/>
        <pc:sldMkLst>
          <pc:docMk/>
          <pc:sldMk cId="1344771387" sldId="496"/>
        </pc:sldMkLst>
        <pc:picChg chg="mod">
          <ac:chgData name="Спирина Олеся Валерьевна" userId="eab48696-92e2-4a82-ba21-f0cf70651098" providerId="ADAL" clId="{F99FBB73-DAB1-4B94-919D-184DD2F7EA7F}" dt="2019-09-25T09:10:54.885" v="15" actId="1076"/>
          <ac:picMkLst>
            <pc:docMk/>
            <pc:sldMk cId="1344771387" sldId="496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6DA72-8005-488D-BBE4-4750CC5AAD1E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91DC4-ECE2-4AD2-B927-D1DB97B27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4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1DC4-ECE2-4AD2-B927-D1DB97B271B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048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54CE-F0F7-4D7E-8160-3E65B64B6A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26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54CE-F0F7-4D7E-8160-3E65B64B6A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276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54CE-F0F7-4D7E-8160-3E65B64B6A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3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1DC4-ECE2-4AD2-B927-D1DB97B271B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86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54CE-F0F7-4D7E-8160-3E65B64B6A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974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54CE-F0F7-4D7E-8160-3E65B64B6A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03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54CE-F0F7-4D7E-8160-3E65B64B6A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92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54CE-F0F7-4D7E-8160-3E65B64B6A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025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54CE-F0F7-4D7E-8160-3E65B64B6A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856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54CE-F0F7-4D7E-8160-3E65B64B6A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104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54CE-F0F7-4D7E-8160-3E65B64B6A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28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ogo-Deco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490664"/>
            <a:ext cx="21605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Logo-Blue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6" y="2570163"/>
            <a:ext cx="29305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20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/>
          </p:cNvGrpSpPr>
          <p:nvPr userDrawn="1"/>
        </p:nvGrpSpPr>
        <p:grpSpPr bwMode="auto">
          <a:xfrm>
            <a:off x="0" y="269876"/>
            <a:ext cx="9144000" cy="593725"/>
            <a:chOff x="0" y="360000"/>
            <a:chExt cx="9144000" cy="792000"/>
          </a:xfrm>
        </p:grpSpPr>
        <p:sp>
          <p:nvSpPr>
            <p:cNvPr id="5" name="Прямоугольник 4"/>
            <p:cNvSpPr/>
            <p:nvPr/>
          </p:nvSpPr>
          <p:spPr>
            <a:xfrm flipH="1">
              <a:off x="0" y="360000"/>
              <a:ext cx="6767513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180000" rIns="180000" bIns="180000" anchor="ctr"/>
            <a:lstStyle/>
            <a:p>
              <a:pPr>
                <a:defRPr/>
              </a:pPr>
              <a:endParaRPr lang="ru-RU" sz="1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 flipH="1">
              <a:off x="6767513" y="360000"/>
              <a:ext cx="792162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H="1">
              <a:off x="7559675" y="360000"/>
              <a:ext cx="792163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 flipH="1">
              <a:off x="8351838" y="360000"/>
              <a:ext cx="792162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Группа 8"/>
          <p:cNvGrpSpPr>
            <a:grpSpLocks/>
          </p:cNvGrpSpPr>
          <p:nvPr userDrawn="1"/>
        </p:nvGrpSpPr>
        <p:grpSpPr bwMode="auto">
          <a:xfrm>
            <a:off x="0" y="4741864"/>
            <a:ext cx="9144000" cy="134937"/>
            <a:chOff x="0" y="4963500"/>
            <a:chExt cx="9144000" cy="180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376488" y="4963500"/>
              <a:ext cx="6767512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b"/>
            <a:lstStyle/>
            <a:p>
              <a:pPr>
                <a:defRPr/>
              </a:pP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584325" y="4963500"/>
              <a:ext cx="792163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92163" y="4963500"/>
              <a:ext cx="792162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4963500"/>
              <a:ext cx="792163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4" name="Рисунок 16" descr="Logo-Color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1" y="3867151"/>
            <a:ext cx="1789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968" y="1599642"/>
            <a:ext cx="8105472" cy="1620180"/>
          </a:xfrm>
        </p:spPr>
        <p:txBody>
          <a:bodyPr>
            <a:norm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000" y="3921900"/>
            <a:ext cx="6400800" cy="6615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876800"/>
            <a:ext cx="2133600" cy="165100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B7330B-B348-4034-B8AE-5BC4FCCAAEBD}" type="datetimeFigureOut">
              <a:rPr lang="ru-RU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25.09.2019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4876800"/>
            <a:ext cx="2133600" cy="165100"/>
          </a:xfrm>
        </p:spPr>
        <p:txBody>
          <a:bodyPr/>
          <a:lstStyle>
            <a:lvl1pPr>
              <a:defRPr sz="1100">
                <a:solidFill>
                  <a:srgbClr val="7F7F7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E7C774-D2F9-4784-BE98-D0FAD1E37D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3276600" y="4876800"/>
            <a:ext cx="2895600" cy="165100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9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52"/>
          <p:cNvGrpSpPr>
            <a:grpSpLocks/>
          </p:cNvGrpSpPr>
          <p:nvPr userDrawn="1"/>
        </p:nvGrpSpPr>
        <p:grpSpPr bwMode="auto">
          <a:xfrm>
            <a:off x="0" y="1"/>
            <a:ext cx="9144000" cy="539750"/>
            <a:chOff x="0" y="0"/>
            <a:chExt cx="9144000" cy="540260"/>
          </a:xfrm>
        </p:grpSpPr>
        <p:sp>
          <p:nvSpPr>
            <p:cNvPr id="5" name="Прямоугольник 4"/>
            <p:cNvSpPr/>
            <p:nvPr/>
          </p:nvSpPr>
          <p:spPr>
            <a:xfrm flipH="1">
              <a:off x="0" y="0"/>
              <a:ext cx="6767513" cy="54026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180000" rIns="180000" bIns="180000" anchor="ctr"/>
            <a:lstStyle/>
            <a:p>
              <a:pPr>
                <a:defRPr/>
              </a:pPr>
              <a:endPara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 flipH="1">
              <a:off x="6767513" y="0"/>
              <a:ext cx="792162" cy="54026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H="1">
              <a:off x="7559675" y="0"/>
              <a:ext cx="792163" cy="54026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 flipH="1">
              <a:off x="8351838" y="0"/>
              <a:ext cx="792162" cy="54026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9" name="Рисунок 11" descr="EOS-White-RG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0000" y="72000"/>
              <a:ext cx="396000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/>
          </p:cNvGrpSpPr>
          <p:nvPr userDrawn="1"/>
        </p:nvGrpSpPr>
        <p:grpSpPr bwMode="auto">
          <a:xfrm flipH="1">
            <a:off x="0" y="5019676"/>
            <a:ext cx="9144000" cy="123825"/>
            <a:chOff x="0" y="360000"/>
            <a:chExt cx="9144000" cy="792000"/>
          </a:xfrm>
        </p:grpSpPr>
        <p:sp>
          <p:nvSpPr>
            <p:cNvPr id="11" name="Прямоугольник 10"/>
            <p:cNvSpPr/>
            <p:nvPr/>
          </p:nvSpPr>
          <p:spPr>
            <a:xfrm flipH="1">
              <a:off x="0" y="360000"/>
              <a:ext cx="6767512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180000" rIns="180000" bIns="180000" anchor="ctr"/>
            <a:lstStyle/>
            <a:p>
              <a:pPr>
                <a:defRPr/>
              </a:pPr>
              <a:endParaRPr lang="ru-RU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 flipH="1">
              <a:off x="6767512" y="360000"/>
              <a:ext cx="792163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 flipH="1">
              <a:off x="7559675" y="360000"/>
              <a:ext cx="792162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flipH="1">
              <a:off x="8351837" y="360000"/>
              <a:ext cx="792163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60" y="139972"/>
            <a:ext cx="7801632" cy="259538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08" y="627534"/>
            <a:ext cx="8229600" cy="4104456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180975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C3B6ED-EDA3-425A-9F21-C791785334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180975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180975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941FE1-502D-423E-BA37-101B536148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014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5"/>
          <p:cNvGrpSpPr>
            <a:grpSpLocks/>
          </p:cNvGrpSpPr>
          <p:nvPr userDrawn="1"/>
        </p:nvGrpSpPr>
        <p:grpSpPr bwMode="auto">
          <a:xfrm>
            <a:off x="0" y="2247901"/>
            <a:ext cx="9144000" cy="595313"/>
            <a:chOff x="0" y="2175750"/>
            <a:chExt cx="9144000" cy="792000"/>
          </a:xfrm>
        </p:grpSpPr>
        <p:sp>
          <p:nvSpPr>
            <p:cNvPr id="4" name="Прямоугольник 3"/>
            <p:cNvSpPr/>
            <p:nvPr/>
          </p:nvSpPr>
          <p:spPr>
            <a:xfrm flipH="1">
              <a:off x="0" y="2175750"/>
              <a:ext cx="6767513" cy="792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180000" rIns="180000" bIns="180000" anchor="ctr"/>
            <a:lstStyle/>
            <a:p>
              <a:pPr>
                <a:defRPr/>
              </a:pPr>
              <a:endParaRPr lang="ru-RU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H="1">
              <a:off x="6767513" y="2175750"/>
              <a:ext cx="792162" cy="792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 flipH="1">
              <a:off x="7559675" y="2175750"/>
              <a:ext cx="792163" cy="792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H="1">
              <a:off x="8351838" y="2175750"/>
              <a:ext cx="792162" cy="792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8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963BE5-F63B-49F4-BE7C-CCCDC48F95BE}" type="datetimeFigureOut">
              <a:rPr lang="ru-RU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25.09.2019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rgbClr val="7F7F7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616F31-6BE7-44C7-BDD8-DFCAE1781E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21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0" y="2225676"/>
            <a:ext cx="9144000" cy="593725"/>
            <a:chOff x="0" y="360000"/>
            <a:chExt cx="9144000" cy="792000"/>
          </a:xfrm>
        </p:grpSpPr>
        <p:sp>
          <p:nvSpPr>
            <p:cNvPr id="4" name="Прямоугольник 3"/>
            <p:cNvSpPr/>
            <p:nvPr/>
          </p:nvSpPr>
          <p:spPr>
            <a:xfrm flipH="1">
              <a:off x="0" y="360000"/>
              <a:ext cx="6767513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180000" rIns="180000" bIns="180000" anchor="ctr"/>
            <a:lstStyle/>
            <a:p>
              <a:pPr>
                <a:defRPr/>
              </a:pPr>
              <a:endParaRPr lang="ru-RU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H="1">
              <a:off x="6767513" y="360000"/>
              <a:ext cx="792162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 flipH="1">
              <a:off x="7559675" y="360000"/>
              <a:ext cx="792163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H="1">
              <a:off x="8351838" y="360000"/>
              <a:ext cx="792162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8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CCDA71-30F6-41F6-9D5A-84AC153DA911}" type="datetimeFigureOut">
              <a:rPr lang="ru-RU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25.09.2019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rgbClr val="7F7F7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48D634-3CFF-4877-A794-416B05CF3B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003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КОНЧ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ogo-Deco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490664"/>
            <a:ext cx="21605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Logo-Blue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6" y="2570163"/>
            <a:ext cx="29305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14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go-Deco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86400" y="1490400"/>
            <a:ext cx="2160000" cy="2160000"/>
          </a:xfrm>
          <a:prstGeom prst="rect">
            <a:avLst/>
          </a:prstGeom>
        </p:spPr>
      </p:pic>
      <p:pic>
        <p:nvPicPr>
          <p:cNvPr id="9" name="Рисунок 8" descr="Logo-Blue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7200" y="2570400"/>
            <a:ext cx="29307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2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968" y="1599642"/>
            <a:ext cx="8105472" cy="1620180"/>
          </a:xfrm>
        </p:spPr>
        <p:txBody>
          <a:bodyPr>
            <a:norm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000" y="3921900"/>
            <a:ext cx="6400800" cy="6615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877506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877506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270000"/>
            <a:ext cx="9144000" cy="594000"/>
            <a:chOff x="0" y="36000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1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0" y="4742500"/>
            <a:ext cx="9144000" cy="135000"/>
            <a:chOff x="0" y="4963500"/>
            <a:chExt cx="9144000" cy="180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376000" y="4963500"/>
              <a:ext cx="6768000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 anchorCtr="0">
              <a:noAutofit/>
            </a:bodyPr>
            <a:lstStyle/>
            <a:p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84000" y="4963500"/>
              <a:ext cx="792000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92000" y="4963500"/>
              <a:ext cx="792000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4963500"/>
              <a:ext cx="792000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75856" y="4877506"/>
            <a:ext cx="2895600" cy="163607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pic>
        <p:nvPicPr>
          <p:cNvPr id="22" name="Рисунок 21" descr="Logo-Color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61787" y="3867894"/>
            <a:ext cx="178842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3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52"/>
          <p:cNvGrpSpPr/>
          <p:nvPr userDrawn="1"/>
        </p:nvGrpSpPr>
        <p:grpSpPr>
          <a:xfrm>
            <a:off x="0" y="-260"/>
            <a:ext cx="9144000" cy="540260"/>
            <a:chOff x="0" y="0"/>
            <a:chExt cx="9144000" cy="540260"/>
          </a:xfrm>
        </p:grpSpPr>
        <p:sp>
          <p:nvSpPr>
            <p:cNvPr id="29" name="Прямоугольник 28"/>
            <p:cNvSpPr/>
            <p:nvPr/>
          </p:nvSpPr>
          <p:spPr>
            <a:xfrm flipH="1">
              <a:off x="0" y="0"/>
              <a:ext cx="6768000" cy="540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 flipH="1">
              <a:off x="6768000" y="260"/>
              <a:ext cx="792000" cy="54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7560000" y="260"/>
              <a:ext cx="792000" cy="54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8352000" y="0"/>
              <a:ext cx="792000" cy="540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EOS-White-RGB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0000" y="72000"/>
              <a:ext cx="396000" cy="396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60" y="139972"/>
            <a:ext cx="7801632" cy="259538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08" y="627534"/>
            <a:ext cx="8229600" cy="4104456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41" indent="-285708"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 flipH="1">
            <a:off x="0" y="5019436"/>
            <a:ext cx="9144000" cy="124064"/>
            <a:chOff x="0" y="360000"/>
            <a:chExt cx="9144000" cy="792000"/>
          </a:xfrm>
        </p:grpSpPr>
        <p:sp>
          <p:nvSpPr>
            <p:cNvPr id="24" name="Прямоугольник 23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9082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5"/>
          <p:cNvGrpSpPr/>
          <p:nvPr userDrawn="1"/>
        </p:nvGrpSpPr>
        <p:grpSpPr>
          <a:xfrm>
            <a:off x="0" y="2248425"/>
            <a:ext cx="9144000" cy="594000"/>
            <a:chOff x="0" y="217575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2175750"/>
              <a:ext cx="6768000" cy="792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2175750"/>
              <a:ext cx="792000" cy="792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2175750"/>
              <a:ext cx="792000" cy="792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2175750"/>
              <a:ext cx="792000" cy="792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9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22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0" y="2225813"/>
            <a:ext cx="9144000" cy="594000"/>
            <a:chOff x="0" y="360000"/>
            <a:chExt cx="9144000" cy="792000"/>
          </a:xfrm>
        </p:grpSpPr>
        <p:sp>
          <p:nvSpPr>
            <p:cNvPr id="13" name="Прямоугольник 12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9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8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224F9-8AA0-4D3F-B0BA-5A395F00222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D15C0-A5E7-415B-A6B1-363F26F49D2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113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7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52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90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80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939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0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09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90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07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32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1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18DE8-7604-4E7B-9A0B-2CCCA3E32F76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09A01-94CA-4498-9CB3-6148DD13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B41247-A356-4BA9-A04D-7599C507F8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D6267A-EC02-439E-9A80-A11B9B267DFE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24F9-8AA0-4D3F-B0BA-5A395F002224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15C0-A5E7-415B-A6B1-363F26F49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70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711" r:id="rId6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59625E3-B32C-4C21-A84F-5B42DC3156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66D0F8-261E-4681-A8C9-12EADE551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6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go-Deco-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6400" y="1490400"/>
            <a:ext cx="2160000" cy="2160000"/>
          </a:xfrm>
          <a:prstGeom prst="rect">
            <a:avLst/>
          </a:prstGeom>
        </p:spPr>
      </p:pic>
      <p:pic>
        <p:nvPicPr>
          <p:cNvPr id="6" name="Рисунок 5" descr="Logo-Blue-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7200" y="2570400"/>
            <a:ext cx="2930776" cy="108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Регистрация проектных предложений</a:t>
            </a:r>
          </a:p>
        </p:txBody>
      </p:sp>
      <p:pic>
        <p:nvPicPr>
          <p:cNvPr id="6" name="АСУ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6186"/>
            <a:ext cx="9201621" cy="517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1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Паспорт проекта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880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cs typeface="Calibri Light" panose="020F0302020204030204" pitchFamily="34" charset="0"/>
              </a:rPr>
              <a:t>График проекта: контрольные точки и этапы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5748" y="1000125"/>
            <a:ext cx="2866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Удобное календарное планирование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Диаграмма </a:t>
            </a:r>
            <a:r>
              <a:rPr lang="ru-RU" sz="15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ганта</a:t>
            </a:r>
            <a:endParaRPr lang="ru-RU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Возможности экспорта/импорта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468" y="800101"/>
            <a:ext cx="4981760" cy="396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00426" y="2252481"/>
            <a:ext cx="1790700" cy="2357619"/>
          </a:xfrm>
          <a:prstGeom prst="rect">
            <a:avLst/>
          </a:prstGeom>
          <a:solidFill>
            <a:srgbClr val="171C8F">
              <a:alpha val="15000"/>
            </a:srgbClr>
          </a:solidFill>
          <a:ln w="28575">
            <a:solidFill>
              <a:srgbClr val="171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79168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1400" y="139972"/>
            <a:ext cx="7801632" cy="259538"/>
          </a:xfrm>
        </p:spPr>
        <p:txBody>
          <a:bodyPr>
            <a:noAutofit/>
          </a:bodyPr>
          <a:lstStyle/>
          <a:p>
            <a:r>
              <a:rPr lang="ru-RU" sz="2400" dirty="0">
                <a:cs typeface="Calibri Light" panose="020F0302020204030204" pitchFamily="34" charset="0"/>
              </a:rPr>
              <a:t>Детальное календарное планирование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412" y="1140381"/>
            <a:ext cx="274604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Задачи основных типов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Контрольные точки 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Поддержка исполнителей/ресурсов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Основные связи: цели,  риски и финансовые показатели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98"/>
          <a:stretch/>
        </p:blipFill>
        <p:spPr>
          <a:xfrm>
            <a:off x="3105150" y="758176"/>
            <a:ext cx="5731668" cy="375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105150" y="3457575"/>
            <a:ext cx="5610225" cy="190500"/>
          </a:xfrm>
          <a:prstGeom prst="rect">
            <a:avLst/>
          </a:prstGeom>
          <a:solidFill>
            <a:srgbClr val="171C8F">
              <a:alpha val="15000"/>
            </a:srgbClr>
          </a:solidFill>
          <a:ln w="28575">
            <a:solidFill>
              <a:srgbClr val="171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009" y="1485900"/>
            <a:ext cx="3878438" cy="248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83634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СУП работа с проект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8780" y="-19288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7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cs typeface="Calibri Light" panose="020F0302020204030204" pitchFamily="34" charset="0"/>
              </a:rPr>
              <a:t>Архив документов 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5748" y="1043926"/>
            <a:ext cx="242840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Прикрепление файлов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Возможность связать с любым документом или проектом в СЭД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Быстрый предпросмотр связей и файлов документов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10"/>
          <a:stretch/>
        </p:blipFill>
        <p:spPr>
          <a:xfrm>
            <a:off x="3238500" y="879624"/>
            <a:ext cx="5261372" cy="400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48051" y="3152568"/>
            <a:ext cx="171449" cy="190708"/>
          </a:xfrm>
          <a:prstGeom prst="rect">
            <a:avLst/>
          </a:prstGeom>
          <a:solidFill>
            <a:srgbClr val="171C8F">
              <a:alpha val="15000"/>
            </a:srgbClr>
          </a:solidFill>
          <a:ln w="28575">
            <a:solidFill>
              <a:srgbClr val="171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1" y="1770355"/>
            <a:ext cx="4200227" cy="2955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440517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t="13289" r="-204" b="1071"/>
          <a:stretch/>
        </p:blipFill>
        <p:spPr>
          <a:xfrm>
            <a:off x="0" y="-38598"/>
            <a:ext cx="9144000" cy="5220696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9C4D2011-0DF7-B54C-A3CA-1D89EF41397A}"/>
              </a:ext>
            </a:extLst>
          </p:cNvPr>
          <p:cNvSpPr txBox="1">
            <a:spLocks/>
          </p:cNvSpPr>
          <p:nvPr/>
        </p:nvSpPr>
        <p:spPr>
          <a:xfrm>
            <a:off x="6228184" y="0"/>
            <a:ext cx="2915816" cy="5182098"/>
          </a:xfrm>
          <a:prstGeom prst="rect">
            <a:avLst/>
          </a:prstGeom>
          <a:solidFill>
            <a:sysClr val="windowText" lastClr="000000">
              <a:alpha val="70000"/>
            </a:sys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B16A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ctr">
              <a:buClr>
                <a:srgbClr val="BB16A3"/>
              </a:buClr>
              <a:buNone/>
              <a:defRPr/>
            </a:pPr>
            <a:r>
              <a:rPr lang="ru-RU" sz="2200" b="1" dirty="0">
                <a:solidFill>
                  <a:prstClr val="white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Аналитика и отчеты</a:t>
            </a:r>
          </a:p>
          <a:p>
            <a:pPr marL="0" lvl="0" indent="0" algn="ctr">
              <a:buClr>
                <a:srgbClr val="BB16A3"/>
              </a:buClr>
              <a:buNone/>
              <a:defRPr/>
            </a:pPr>
            <a:endParaRPr lang="ru-RU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lvl="0">
              <a:buClr>
                <a:prstClr val="white"/>
              </a:buClr>
              <a:defRPr/>
            </a:pPr>
            <a:r>
              <a:rPr lang="ru-RU" sz="1600" dirty="0">
                <a:solidFill>
                  <a:prstClr val="white"/>
                </a:solidFill>
              </a:rPr>
              <a:t>Отчеты по проектам</a:t>
            </a:r>
          </a:p>
          <a:p>
            <a:pPr lvl="0">
              <a:buClr>
                <a:prstClr val="white"/>
              </a:buClr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lvl="0">
              <a:buClr>
                <a:prstClr val="white"/>
              </a:buClr>
              <a:defRPr/>
            </a:pPr>
            <a:r>
              <a:rPr lang="ru-RU" sz="1600" dirty="0">
                <a:solidFill>
                  <a:prstClr val="white"/>
                </a:solidFill>
              </a:rPr>
              <a:t>Реестры и печатные формы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68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cs typeface="Calibri Light" panose="020F0302020204030204" pitchFamily="34" charset="0"/>
              </a:rPr>
              <a:t>Аналитика по проектам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977" y="2436972"/>
            <a:ext cx="2859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buClr>
                <a:srgbClr val="C00000"/>
              </a:buClr>
              <a:buSzPct val="120000"/>
            </a:pPr>
            <a:endParaRPr lang="ru-RU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статусам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форме реализации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9977" y="1267223"/>
            <a:ext cx="27618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C00000"/>
              </a:buClr>
              <a:buSzPct val="120000"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Аналитика  и статистика по проектным предложениям, проектным заявкам и паспортам проектов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796" y="606324"/>
            <a:ext cx="5405285" cy="2850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56" r="-1"/>
          <a:stretch/>
        </p:blipFill>
        <p:spPr>
          <a:xfrm>
            <a:off x="5832168" y="945177"/>
            <a:ext cx="2970396" cy="3891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6718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cs typeface="Calibri Light" panose="020F0302020204030204" pitchFamily="34" charset="0"/>
              </a:rPr>
              <a:t>Отчеты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7219" y="1147509"/>
            <a:ext cx="233348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Статус исполнения бюджета проекта (программы)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en-US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Сведения об исполнении бюджета проекта (программы) 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Сведения об исполнении контрольных точек </a:t>
            </a:r>
            <a:endParaRPr lang="en-US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048" y="612440"/>
            <a:ext cx="5420189" cy="2023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643" y="2078895"/>
            <a:ext cx="5035937" cy="2299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142" y="1724776"/>
            <a:ext cx="2966241" cy="300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839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cs typeface="Calibri Light" panose="020F0302020204030204" pitchFamily="34" charset="0"/>
              </a:rPr>
              <a:t>Печатные формы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1459" y="1581618"/>
            <a:ext cx="28007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Проектных предложений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Проектных заявок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Паспортов проектов</a:t>
            </a:r>
            <a:endParaRPr lang="en-US" sz="15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154" y="616812"/>
            <a:ext cx="5097752" cy="315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3860"/>
          <a:stretch/>
        </p:blipFill>
        <p:spPr>
          <a:xfrm>
            <a:off x="4989532" y="1547932"/>
            <a:ext cx="3965742" cy="279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7024" t="447" r="-483" b="36231"/>
          <a:stretch/>
        </p:blipFill>
        <p:spPr>
          <a:xfrm>
            <a:off x="2591736" y="2216306"/>
            <a:ext cx="3593067" cy="259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7041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 flipH="1">
            <a:off x="0" y="360000"/>
            <a:ext cx="6768000" cy="792000"/>
          </a:xfrm>
          <a:prstGeom prst="rect">
            <a:avLst/>
          </a:prstGeom>
          <a:solidFill>
            <a:srgbClr val="FF8200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180000" bIns="180000" rtlCol="0" anchor="ctr" anchorCtr="0">
            <a:noAutofit/>
          </a:bodyPr>
          <a:lstStyle/>
          <a:p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H="1">
            <a:off x="6768000" y="360000"/>
            <a:ext cx="792000" cy="79200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flipH="1">
            <a:off x="7560000" y="360000"/>
            <a:ext cx="792000" cy="792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8352000" y="360000"/>
            <a:ext cx="792000" cy="792000"/>
          </a:xfrm>
          <a:prstGeom prst="rect">
            <a:avLst/>
          </a:prstGeom>
          <a:solidFill>
            <a:srgbClr val="BF0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334223"/>
            <a:ext cx="8982588" cy="2170471"/>
          </a:xfrm>
          <a:prstGeom prst="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0" bIns="360000" rtlCol="0" anchor="ctr">
            <a:no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Автоматизированная подсистема управления проектами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76000" y="4603500"/>
            <a:ext cx="6768000" cy="180000"/>
          </a:xfrm>
          <a:prstGeom prst="rect">
            <a:avLst/>
          </a:prstGeom>
          <a:solidFill>
            <a:srgbClr val="BB16A3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 anchorCtr="0">
            <a:noAutofit/>
          </a:bodyPr>
          <a:lstStyle/>
          <a:p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84000" y="4603500"/>
            <a:ext cx="792000" cy="180000"/>
          </a:xfrm>
          <a:prstGeom prst="rect">
            <a:avLst/>
          </a:prstGeom>
          <a:solidFill>
            <a:srgbClr val="8718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92000" y="4603500"/>
            <a:ext cx="792000" cy="180000"/>
          </a:xfrm>
          <a:prstGeom prst="rect">
            <a:avLst/>
          </a:prstGeom>
          <a:solidFill>
            <a:srgbClr val="5C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4603500"/>
            <a:ext cx="792000" cy="180000"/>
          </a:xfrm>
          <a:prstGeom prst="rect">
            <a:avLst/>
          </a:prstGeom>
          <a:solidFill>
            <a:srgbClr val="171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pic>
        <p:nvPicPr>
          <p:cNvPr id="32" name="Рисунок 31" descr="Logo-Color-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3825" y="3671375"/>
            <a:ext cx="1788426" cy="720000"/>
          </a:xfrm>
          <a:prstGeom prst="rect">
            <a:avLst/>
          </a:prstGeom>
        </p:spPr>
      </p:pic>
      <p:sp>
        <p:nvSpPr>
          <p:cNvPr id="14" name="Подзаголовок 1"/>
          <p:cNvSpPr txBox="1">
            <a:spLocks/>
          </p:cNvSpPr>
          <p:nvPr/>
        </p:nvSpPr>
        <p:spPr>
          <a:xfrm>
            <a:off x="396000" y="3921900"/>
            <a:ext cx="6400800" cy="661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i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Матвеев Дмитрий</a:t>
            </a:r>
            <a:endParaRPr lang="ru-RU" sz="18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488426"/>
          </a:xfrm>
        </p:spPr>
        <p:txBody>
          <a:bodyPr>
            <a:noAutofit/>
          </a:bodyPr>
          <a:lstStyle/>
          <a:p>
            <a:r>
              <a:rPr lang="ru-RU" sz="3600" dirty="0"/>
              <a:t>Будем рады сотрудничеству!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88" t="2782" r="388"/>
          <a:stretch/>
        </p:blipFill>
        <p:spPr>
          <a:xfrm>
            <a:off x="35496" y="992110"/>
            <a:ext cx="9073008" cy="25157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flipH="1">
            <a:off x="2387272" y="3471327"/>
            <a:ext cx="6768000" cy="854069"/>
          </a:xfrm>
          <a:prstGeom prst="rect">
            <a:avLst/>
          </a:prstGeom>
          <a:solidFill>
            <a:srgbClr val="171C8F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180000" bIns="180000" rtlCol="0" anchor="ctr" anchorCtr="0">
            <a:noAutofit/>
          </a:bodyPr>
          <a:lstStyle/>
          <a:p>
            <a:pPr lvl="0" defTabSz="914265"/>
            <a:r>
              <a:rPr lang="en-US" sz="28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www.eos.ru</a:t>
            </a:r>
            <a:endParaRPr lang="ru-RU" sz="28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0" y="3471327"/>
            <a:ext cx="2483768" cy="854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ЭОС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" b="11163"/>
          <a:stretch/>
        </p:blipFill>
        <p:spPr>
          <a:xfrm>
            <a:off x="-173850" y="-38598"/>
            <a:ext cx="9342636" cy="5220696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9C4D2011-0DF7-B54C-A3CA-1D89EF41397A}"/>
              </a:ext>
            </a:extLst>
          </p:cNvPr>
          <p:cNvSpPr txBox="1">
            <a:spLocks/>
          </p:cNvSpPr>
          <p:nvPr/>
        </p:nvSpPr>
        <p:spPr>
          <a:xfrm>
            <a:off x="6252970" y="0"/>
            <a:ext cx="2915816" cy="5143500"/>
          </a:xfrm>
          <a:prstGeom prst="rect">
            <a:avLst/>
          </a:prstGeom>
          <a:solidFill>
            <a:sysClr val="windowText" lastClr="000000">
              <a:alpha val="70000"/>
            </a:sys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Clr>
                <a:srgbClr val="BB16A3"/>
              </a:buClr>
              <a:buNone/>
              <a:defRPr/>
            </a:pPr>
            <a:endParaRPr lang="ru-RU" sz="2200" b="1" dirty="0">
              <a:solidFill>
                <a:prstClr val="white"/>
              </a:solidFill>
            </a:endParaRPr>
          </a:p>
          <a:p>
            <a:pPr marL="0" lvl="0" indent="0" algn="ctr">
              <a:buClr>
                <a:srgbClr val="BB16A3"/>
              </a:buClr>
              <a:buNone/>
              <a:defRPr/>
            </a:pPr>
            <a:r>
              <a:rPr lang="ru-RU" sz="2200" b="1" dirty="0">
                <a:solidFill>
                  <a:prstClr val="white"/>
                </a:solidFill>
              </a:rPr>
              <a:t>Назначение</a:t>
            </a:r>
          </a:p>
          <a:p>
            <a:pPr marL="0" lvl="0" indent="0" algn="ctr">
              <a:buClr>
                <a:srgbClr val="BB16A3"/>
              </a:buClr>
              <a:buNone/>
              <a:defRPr/>
            </a:pPr>
            <a:r>
              <a:rPr lang="ru-RU" sz="2200" b="1" dirty="0">
                <a:solidFill>
                  <a:prstClr val="white"/>
                </a:solidFill>
              </a:rPr>
              <a:t> </a:t>
            </a:r>
            <a:endParaRPr lang="ru-RU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lvl="0">
              <a:buClr>
                <a:prstClr val="white"/>
              </a:buClr>
              <a:defRPr/>
            </a:pPr>
            <a:r>
              <a:rPr lang="ru-RU" sz="1500" dirty="0">
                <a:solidFill>
                  <a:prstClr val="white"/>
                </a:solidFill>
              </a:rPr>
              <a:t>Автоматизация процессов управления проектами</a:t>
            </a:r>
          </a:p>
          <a:p>
            <a:pPr lvl="0">
              <a:buClr>
                <a:prstClr val="white"/>
              </a:buClr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lvl="0">
              <a:buClr>
                <a:prstClr val="white"/>
              </a:buClr>
              <a:defRPr/>
            </a:pPr>
            <a:r>
              <a:rPr lang="ru-RU" sz="1500" dirty="0">
                <a:solidFill>
                  <a:prstClr val="white"/>
                </a:solidFill>
              </a:rPr>
              <a:t>Документационное сопровождение проектного управления</a:t>
            </a:r>
          </a:p>
          <a:p>
            <a:pPr lvl="0">
              <a:buClr>
                <a:prstClr val="white"/>
              </a:buClr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lvl="0">
              <a:buClr>
                <a:prstClr val="white"/>
              </a:buClr>
              <a:defRPr/>
            </a:pPr>
            <a:r>
              <a:rPr lang="ru-RU" sz="1500" dirty="0">
                <a:solidFill>
                  <a:prstClr val="white"/>
                </a:solidFill>
              </a:rPr>
              <a:t>Ведение архива проектов</a:t>
            </a:r>
          </a:p>
          <a:p>
            <a:pPr lvl="0">
              <a:buClr>
                <a:prstClr val="white"/>
              </a:buClr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lvl="0">
              <a:buClr>
                <a:prstClr val="white"/>
              </a:buClr>
              <a:defRPr/>
            </a:pPr>
            <a:r>
              <a:rPr lang="ru-RU" sz="1500" dirty="0">
                <a:solidFill>
                  <a:prstClr val="white"/>
                </a:solidFill>
              </a:rPr>
              <a:t>Сокращение затрат времени и средств</a:t>
            </a:r>
          </a:p>
          <a:p>
            <a:pPr lvl="0">
              <a:buClr>
                <a:prstClr val="white"/>
              </a:buClr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lvl="0">
              <a:buClr>
                <a:prstClr val="white"/>
              </a:buClr>
              <a:defRPr/>
            </a:pPr>
            <a:r>
              <a:rPr lang="ru-RU" sz="1500" dirty="0">
                <a:solidFill>
                  <a:prstClr val="white"/>
                </a:solidFill>
              </a:rPr>
              <a:t>Аналитика и отчеты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baseline="0" dirty="0">
              <a:solidFill>
                <a:prstClr val="white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03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" b="11163"/>
          <a:stretch/>
        </p:blipFill>
        <p:spPr>
          <a:xfrm>
            <a:off x="-173850" y="-38598"/>
            <a:ext cx="9342636" cy="5220696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9C4D2011-0DF7-B54C-A3CA-1D89EF41397A}"/>
              </a:ext>
            </a:extLst>
          </p:cNvPr>
          <p:cNvSpPr txBox="1">
            <a:spLocks/>
          </p:cNvSpPr>
          <p:nvPr/>
        </p:nvSpPr>
        <p:spPr>
          <a:xfrm>
            <a:off x="6252970" y="0"/>
            <a:ext cx="2915816" cy="5143500"/>
          </a:xfrm>
          <a:prstGeom prst="rect">
            <a:avLst/>
          </a:prstGeom>
          <a:solidFill>
            <a:sysClr val="windowText" lastClr="000000">
              <a:alpha val="70000"/>
            </a:sys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B16A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ctr">
              <a:buClr>
                <a:srgbClr val="BB16A3"/>
              </a:buClr>
              <a:buNone/>
              <a:defRPr/>
            </a:pPr>
            <a:r>
              <a:rPr lang="ru-RU" sz="2200" b="1" dirty="0">
                <a:solidFill>
                  <a:prstClr val="white"/>
                </a:solidFill>
              </a:rPr>
              <a:t> Возможности</a:t>
            </a:r>
          </a:p>
          <a:p>
            <a:pPr marL="0" lvl="0" indent="0" algn="ctr">
              <a:buClr>
                <a:srgbClr val="BB16A3"/>
              </a:buClr>
              <a:buNone/>
              <a:defRPr/>
            </a:pPr>
            <a:endParaRPr lang="ru-RU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lvl="0">
              <a:buClr>
                <a:prstClr val="white"/>
              </a:buClr>
              <a:defRPr/>
            </a:pPr>
            <a:r>
              <a:rPr lang="ru-RU" sz="1500" dirty="0">
                <a:solidFill>
                  <a:prstClr val="white"/>
                </a:solidFill>
              </a:rPr>
              <a:t>Рассмотрение проектных заявок, предложений, паспортов проектов</a:t>
            </a:r>
          </a:p>
          <a:p>
            <a:pPr lvl="0">
              <a:buClr>
                <a:prstClr val="white"/>
              </a:buClr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lvl="0">
              <a:buClr>
                <a:prstClr val="white"/>
              </a:buClr>
              <a:defRPr/>
            </a:pPr>
            <a:r>
              <a:rPr lang="ru-RU" sz="1500" dirty="0">
                <a:solidFill>
                  <a:prstClr val="white"/>
                </a:solidFill>
              </a:rPr>
              <a:t>Автоматизация регламентированных  рабочих процессы</a:t>
            </a:r>
          </a:p>
          <a:p>
            <a:pPr lvl="0">
              <a:buClr>
                <a:prstClr val="white"/>
              </a:buClr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lvl="0">
              <a:buClr>
                <a:prstClr val="white"/>
              </a:buClr>
              <a:defRPr/>
            </a:pPr>
            <a:r>
              <a:rPr lang="ru-RU" sz="1500" dirty="0">
                <a:solidFill>
                  <a:prstClr val="white"/>
                </a:solidFill>
              </a:rPr>
              <a:t>Управление проектом на всех стадиях:</a:t>
            </a:r>
          </a:p>
          <a:p>
            <a:pPr lvl="1">
              <a:buClr>
                <a:prstClr val="white"/>
              </a:buClr>
              <a:defRPr/>
            </a:pPr>
            <a:r>
              <a:rPr lang="ru-RU" sz="1300" dirty="0">
                <a:solidFill>
                  <a:prstClr val="white"/>
                </a:solidFill>
              </a:rPr>
              <a:t>Обсуждение проекта</a:t>
            </a:r>
          </a:p>
          <a:p>
            <a:pPr lvl="1">
              <a:buClr>
                <a:prstClr val="white"/>
              </a:buClr>
              <a:defRPr/>
            </a:pPr>
            <a:r>
              <a:rPr lang="ru-RU" sz="1300" dirty="0">
                <a:solidFill>
                  <a:prstClr val="white"/>
                </a:solidFill>
              </a:rPr>
              <a:t>Детальное календарное планирование</a:t>
            </a:r>
          </a:p>
          <a:p>
            <a:pPr lvl="1">
              <a:buClr>
                <a:prstClr val="white"/>
              </a:buClr>
              <a:defRPr/>
            </a:pPr>
            <a:r>
              <a:rPr lang="ru-RU" sz="1300" dirty="0">
                <a:solidFill>
                  <a:prstClr val="white"/>
                </a:solidFill>
              </a:rPr>
              <a:t>Контрольные точки</a:t>
            </a:r>
          </a:p>
          <a:p>
            <a:pPr lvl="1">
              <a:buClr>
                <a:prstClr val="white"/>
              </a:buClr>
              <a:defRPr/>
            </a:pPr>
            <a:r>
              <a:rPr lang="ru-RU" sz="1300" dirty="0">
                <a:solidFill>
                  <a:prstClr val="white"/>
                </a:solidFill>
              </a:rPr>
              <a:t>Риски и возможности</a:t>
            </a:r>
          </a:p>
          <a:p>
            <a:pPr lvl="1">
              <a:buClr>
                <a:prstClr val="white"/>
              </a:buClr>
              <a:defRPr/>
            </a:pPr>
            <a:r>
              <a:rPr lang="ru-RU" sz="1300" dirty="0">
                <a:solidFill>
                  <a:prstClr val="white"/>
                </a:solidFill>
              </a:rPr>
              <a:t>Финансовые средства</a:t>
            </a:r>
          </a:p>
          <a:p>
            <a:pPr lvl="0">
              <a:buClr>
                <a:prstClr val="white"/>
              </a:buClr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baseline="0" dirty="0">
              <a:solidFill>
                <a:prstClr val="white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C4D2011-0DF7-B54C-A3CA-1D89EF41397A}"/>
              </a:ext>
            </a:extLst>
          </p:cNvPr>
          <p:cNvSpPr txBox="1">
            <a:spLocks/>
          </p:cNvSpPr>
          <p:nvPr/>
        </p:nvSpPr>
        <p:spPr>
          <a:xfrm>
            <a:off x="-108314" y="-39639"/>
            <a:ext cx="6361284" cy="5208225"/>
          </a:xfrm>
          <a:prstGeom prst="rect">
            <a:avLst/>
          </a:prstGeom>
          <a:solidFill>
            <a:srgbClr val="5F5F5F">
              <a:alpha val="69804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BB16A3"/>
              </a:buClr>
              <a:buFont typeface="Arial" panose="020B0604020202020204" pitchFamily="34" charset="0"/>
              <a:buNone/>
              <a:defRPr/>
            </a:pPr>
            <a:endParaRPr lang="ru-RU">
              <a:solidFill>
                <a:prstClr val="white"/>
              </a:solidFill>
            </a:endParaRPr>
          </a:p>
          <a:p>
            <a:pPr>
              <a:buClr>
                <a:prstClr val="white"/>
              </a:buClr>
              <a:defRPr/>
            </a:pPr>
            <a:endParaRPr lang="en-US" sz="1400">
              <a:solidFill>
                <a:prstClr val="white"/>
              </a:solidFill>
            </a:endParaRPr>
          </a:p>
          <a:p>
            <a:pPr marL="0" indent="0">
              <a:buClr>
                <a:prstClr val="white"/>
              </a:buClr>
              <a:buFont typeface="Arial" panose="020B0604020202020204" pitchFamily="34" charset="0"/>
              <a:buNone/>
              <a:defRPr/>
            </a:pP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58" t="9749"/>
          <a:stretch/>
        </p:blipFill>
        <p:spPr>
          <a:xfrm>
            <a:off x="1951388" y="244597"/>
            <a:ext cx="4186806" cy="2378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24" y="1851654"/>
            <a:ext cx="3755890" cy="2854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736" y="2753610"/>
            <a:ext cx="3275896" cy="2341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02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412" y="2332760"/>
            <a:ext cx="7772400" cy="34811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Проектные предложения и заявки</a:t>
            </a:r>
          </a:p>
        </p:txBody>
      </p:sp>
    </p:spTree>
    <p:extLst>
      <p:ext uri="{BB962C8B-B14F-4D97-AF65-F5344CB8AC3E}">
        <p14:creationId xmlns:p14="http://schemas.microsoft.com/office/powerpoint/2010/main" val="552032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cs typeface="Calibri Light" panose="020F0302020204030204" pitchFamily="34" charset="0"/>
              </a:rPr>
              <a:t>Регистрация проектных предложений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63" y="757053"/>
            <a:ext cx="5231653" cy="386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873913" y="3416968"/>
            <a:ext cx="995466" cy="222662"/>
          </a:xfrm>
          <a:prstGeom prst="rect">
            <a:avLst/>
          </a:prstGeom>
          <a:solidFill>
            <a:srgbClr val="171C8F">
              <a:alpha val="15000"/>
            </a:srgbClr>
          </a:solidFill>
          <a:ln w="28575">
            <a:solidFill>
              <a:srgbClr val="171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029" y="969943"/>
            <a:ext cx="4344172" cy="385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98760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cs typeface="Calibri Light" panose="020F0302020204030204" pitchFamily="34" charset="0"/>
              </a:rPr>
              <a:t>Поддержка пошаговых рабочих процессов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8602" r="737"/>
          <a:stretch/>
        </p:blipFill>
        <p:spPr>
          <a:xfrm>
            <a:off x="2861772" y="681498"/>
            <a:ext cx="5090342" cy="291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1400" y="1129596"/>
            <a:ext cx="24885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Настраиваемые рабочие процессы, адаптируемые под региональные регламенты</a:t>
            </a:r>
          </a:p>
          <a:p>
            <a:pPr defTabSz="685800">
              <a:buClr>
                <a:srgbClr val="C00000"/>
              </a:buClr>
              <a:buSzPct val="120000"/>
            </a:pPr>
            <a:endParaRPr lang="ru-RU" sz="14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Инициация, визирование и отправка официальных документов в СЭД в рамках рабочего процесса</a:t>
            </a: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2867" t="56045" r="53993" b="3923"/>
          <a:stretch/>
        </p:blipFill>
        <p:spPr>
          <a:xfrm>
            <a:off x="3851904" y="1690200"/>
            <a:ext cx="4713497" cy="3202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11694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04" y="1065881"/>
            <a:ext cx="5163213" cy="3106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099" t="11281" r="19361" b="9312"/>
          <a:stretch/>
        </p:blipFill>
        <p:spPr>
          <a:xfrm>
            <a:off x="4419992" y="904880"/>
            <a:ext cx="4647460" cy="3428918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3780" y="144431"/>
            <a:ext cx="7801632" cy="259538"/>
          </a:xfrm>
        </p:spPr>
        <p:txBody>
          <a:bodyPr>
            <a:noAutofit/>
          </a:bodyPr>
          <a:lstStyle/>
          <a:p>
            <a:r>
              <a:rPr lang="ru-RU" sz="2400" dirty="0">
                <a:cs typeface="Calibri Light" panose="020F0302020204030204" pitchFamily="34" charset="0"/>
              </a:rPr>
              <a:t>Прозрачная интеграция с СЭД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4628676" y="2107216"/>
            <a:ext cx="917369" cy="1024247"/>
          </a:xfrm>
          <a:prstGeom prst="rightArrow">
            <a:avLst/>
          </a:prstGeom>
          <a:solidFill>
            <a:srgbClr val="171C8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36446" y="3582527"/>
            <a:ext cx="1151099" cy="260124"/>
          </a:xfrm>
          <a:prstGeom prst="rect">
            <a:avLst/>
          </a:prstGeom>
          <a:solidFill>
            <a:srgbClr val="171C8F">
              <a:alpha val="15000"/>
            </a:srgbClr>
          </a:solidFill>
          <a:ln w="28575">
            <a:solidFill>
              <a:srgbClr val="171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169648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30" y="757051"/>
            <a:ext cx="6572250" cy="375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4539" y="114517"/>
            <a:ext cx="7801632" cy="259538"/>
          </a:xfrm>
        </p:spPr>
        <p:txBody>
          <a:bodyPr>
            <a:noAutofit/>
          </a:bodyPr>
          <a:lstStyle/>
          <a:p>
            <a:r>
              <a:rPr lang="ru-RU" sz="2400" dirty="0">
                <a:cs typeface="Calibri Light" panose="020F0302020204030204" pitchFamily="34" charset="0"/>
              </a:rPr>
              <a:t>Прозрачная интеграция с СЭД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355" y="1202752"/>
            <a:ext cx="4274437" cy="3311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трелка вправо 4"/>
          <p:cNvSpPr/>
          <p:nvPr/>
        </p:nvSpPr>
        <p:spPr>
          <a:xfrm>
            <a:off x="3596671" y="2511631"/>
            <a:ext cx="917369" cy="1024247"/>
          </a:xfrm>
          <a:prstGeom prst="rightArrow">
            <a:avLst/>
          </a:prstGeom>
          <a:solidFill>
            <a:srgbClr val="171C8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8541" y="2154908"/>
            <a:ext cx="273059" cy="262119"/>
          </a:xfrm>
          <a:prstGeom prst="rect">
            <a:avLst/>
          </a:prstGeom>
          <a:solidFill>
            <a:srgbClr val="171C8F">
              <a:alpha val="15000"/>
            </a:srgbClr>
          </a:solidFill>
          <a:ln w="28575">
            <a:solidFill>
              <a:srgbClr val="171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708137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C068C"/>
        </a:solidFill>
        <a:ln>
          <a:noFill/>
          <a:miter lim="800000"/>
        </a:ln>
      </a:spPr>
      <a:bodyPr lIns="900000" tIns="180000" rIns="180000" bIns="180000" rtlCol="0" anchor="ctr"/>
      <a:lstStyle>
        <a:defPPr>
          <a:defRPr sz="1000" b="1"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ЭОС стиль">
      <a:dk1>
        <a:sysClr val="windowText" lastClr="000000"/>
      </a:dk1>
      <a:lt1>
        <a:sysClr val="window" lastClr="FFFFFF"/>
      </a:lt1>
      <a:dk2>
        <a:srgbClr val="2D3494"/>
      </a:dk2>
      <a:lt2>
        <a:srgbClr val="F2F2F2"/>
      </a:lt2>
      <a:accent1>
        <a:srgbClr val="DA291C"/>
      </a:accent1>
      <a:accent2>
        <a:srgbClr val="BF0D3E"/>
      </a:accent2>
      <a:accent3>
        <a:srgbClr val="440099"/>
      </a:accent3>
      <a:accent4>
        <a:srgbClr val="5C068C"/>
      </a:accent4>
      <a:accent5>
        <a:srgbClr val="87189D"/>
      </a:accent5>
      <a:accent6>
        <a:srgbClr val="BB163F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ЭОС стиль">
      <a:dk1>
        <a:sysClr val="windowText" lastClr="000000"/>
      </a:dk1>
      <a:lt1>
        <a:sysClr val="window" lastClr="FFFFFF"/>
      </a:lt1>
      <a:dk2>
        <a:srgbClr val="2D3494"/>
      </a:dk2>
      <a:lt2>
        <a:srgbClr val="F2F2F2"/>
      </a:lt2>
      <a:accent1>
        <a:srgbClr val="DA291C"/>
      </a:accent1>
      <a:accent2>
        <a:srgbClr val="BF0D3E"/>
      </a:accent2>
      <a:accent3>
        <a:srgbClr val="440099"/>
      </a:accent3>
      <a:accent4>
        <a:srgbClr val="5C068C"/>
      </a:accent4>
      <a:accent5>
        <a:srgbClr val="87189D"/>
      </a:accent5>
      <a:accent6>
        <a:srgbClr val="BB163F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14__x0430__x0442__x0430_ xmlns="a83e8710-f6e5-46a6-9c0d-dc56b2fd10f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9A89B0DE8416C4D876FFFEA5F9B2278" ma:contentTypeVersion="11" ma:contentTypeDescription="Создание документа." ma:contentTypeScope="" ma:versionID="d2bac14fe2af694e07da6c6c8f7a2181">
  <xsd:schema xmlns:xsd="http://www.w3.org/2001/XMLSchema" xmlns:xs="http://www.w3.org/2001/XMLSchema" xmlns:p="http://schemas.microsoft.com/office/2006/metadata/properties" xmlns:ns2="a83e8710-f6e5-46a6-9c0d-dc56b2fd10f4" xmlns:ns3="df35e43c-8ef9-4f7b-af58-4d1dc73a3b6d" targetNamespace="http://schemas.microsoft.com/office/2006/metadata/properties" ma:root="true" ma:fieldsID="82c8851a7a8fff792b168960e0e6cc8d" ns2:_="" ns3:_="">
    <xsd:import namespace="a83e8710-f6e5-46a6-9c0d-dc56b2fd10f4"/>
    <xsd:import namespace="df35e43c-8ef9-4f7b-af58-4d1dc73a3b6d"/>
    <xsd:element name="properties">
      <xsd:complexType>
        <xsd:sequence>
          <xsd:element name="documentManagement">
            <xsd:complexType>
              <xsd:all>
                <xsd:element ref="ns2:_x0414__x0430__x0442__x0430_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e8710-f6e5-46a6-9c0d-dc56b2fd10f4" elementFormDefault="qualified">
    <xsd:import namespace="http://schemas.microsoft.com/office/2006/documentManagement/types"/>
    <xsd:import namespace="http://schemas.microsoft.com/office/infopath/2007/PartnerControls"/>
    <xsd:element name="_x0414__x0430__x0442__x0430_" ma:index="8" nillable="true" ma:displayName="Дата" ma:format="DateOnly" ma:internalName="_x0414__x0430__x0442__x0430_">
      <xsd:simpleType>
        <xsd:restriction base="dms:DateTime"/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5e43c-8ef9-4f7b-af58-4d1dc73a3b6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B85010-4C3B-4FA8-943D-C1E56D8D7660}">
  <ds:schemaRefs>
    <ds:schemaRef ds:uri="http://schemas.microsoft.com/office/2006/documentManagement/types"/>
    <ds:schemaRef ds:uri="df35e43c-8ef9-4f7b-af58-4d1dc73a3b6d"/>
    <ds:schemaRef ds:uri="http://schemas.microsoft.com/office/2006/metadata/properties"/>
    <ds:schemaRef ds:uri="http://purl.org/dc/terms/"/>
    <ds:schemaRef ds:uri="a83e8710-f6e5-46a6-9c0d-dc56b2fd10f4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814A4C8-5D34-4E33-A814-8F7034DE56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A556EB-8408-406C-B06A-34034855B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3e8710-f6e5-46a6-9c0d-dc56b2fd10f4"/>
    <ds:schemaRef ds:uri="df35e43c-8ef9-4f7b-af58-4d1dc73a3b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10322</TotalTime>
  <Words>243</Words>
  <Application>Microsoft Office PowerPoint</Application>
  <PresentationFormat>Экран (16:9)</PresentationFormat>
  <Paragraphs>105</Paragraphs>
  <Slides>20</Slides>
  <Notes>12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Roboto</vt:lpstr>
      <vt:lpstr>Roboto Condensed</vt:lpstr>
      <vt:lpstr>Times New Roman</vt:lpstr>
      <vt:lpstr>Wingdings</vt:lpstr>
      <vt:lpstr>Тема Office</vt:lpstr>
      <vt:lpstr>2_Тема Office</vt:lpstr>
      <vt:lpstr>1_Тема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Проектные предложения и заявки</vt:lpstr>
      <vt:lpstr>Регистрация проектных предложений</vt:lpstr>
      <vt:lpstr>Поддержка пошаговых рабочих процессов</vt:lpstr>
      <vt:lpstr>Прозрачная интеграция с СЭД</vt:lpstr>
      <vt:lpstr>Прозрачная интеграция с СЭД</vt:lpstr>
      <vt:lpstr>Регистрация проектных предложений</vt:lpstr>
      <vt:lpstr>Паспорт проекта </vt:lpstr>
      <vt:lpstr>График проекта: контрольные точки и этапы</vt:lpstr>
      <vt:lpstr>Детальное календарное планирование</vt:lpstr>
      <vt:lpstr>Презентация PowerPoint</vt:lpstr>
      <vt:lpstr>Архив документов проекта</vt:lpstr>
      <vt:lpstr>Презентация PowerPoint</vt:lpstr>
      <vt:lpstr>Аналитика по проектам</vt:lpstr>
      <vt:lpstr>Отчеты</vt:lpstr>
      <vt:lpstr>Печатные формы</vt:lpstr>
      <vt:lpstr>Будем рады сотрудничеству!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Версия 4.3. Общая</dc:title>
  <dc:creator>Сычев Антон Алексеевич</dc:creator>
  <cp:keywords>ОД2016</cp:keywords>
  <cp:lastModifiedBy>Спирина Олеся Валерьевна</cp:lastModifiedBy>
  <cp:revision>556</cp:revision>
  <cp:lastPrinted>2019-09-11T14:34:26Z</cp:lastPrinted>
  <dcterms:created xsi:type="dcterms:W3CDTF">2014-01-09T10:37:08Z</dcterms:created>
  <dcterms:modified xsi:type="dcterms:W3CDTF">2019-09-25T09:11:05Z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0x010100B9A89B0DE8416C4D876FFFEA5F9B2278</vt:lpwstr>
  </property>
</Properties>
</file>