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  <p:sldMasterId id="2147483680" r:id="rId5"/>
    <p:sldMasterId id="2147483686" r:id="rId6"/>
  </p:sldMasterIdLst>
  <p:notesMasterIdLst>
    <p:notesMasterId r:id="rId32"/>
  </p:notesMasterIdLst>
  <p:sldIdLst>
    <p:sldId id="619" r:id="rId7"/>
    <p:sldId id="674" r:id="rId8"/>
    <p:sldId id="676" r:id="rId9"/>
    <p:sldId id="677" r:id="rId10"/>
    <p:sldId id="678" r:id="rId11"/>
    <p:sldId id="679" r:id="rId12"/>
    <p:sldId id="680" r:id="rId13"/>
    <p:sldId id="681" r:id="rId14"/>
    <p:sldId id="682" r:id="rId15"/>
    <p:sldId id="626" r:id="rId16"/>
    <p:sldId id="664" r:id="rId17"/>
    <p:sldId id="624" r:id="rId18"/>
    <p:sldId id="620" r:id="rId19"/>
    <p:sldId id="670" r:id="rId20"/>
    <p:sldId id="647" r:id="rId21"/>
    <p:sldId id="641" r:id="rId22"/>
    <p:sldId id="632" r:id="rId23"/>
    <p:sldId id="643" r:id="rId24"/>
    <p:sldId id="665" r:id="rId25"/>
    <p:sldId id="671" r:id="rId26"/>
    <p:sldId id="666" r:id="rId27"/>
    <p:sldId id="667" r:id="rId28"/>
    <p:sldId id="644" r:id="rId29"/>
    <p:sldId id="672" r:id="rId30"/>
    <p:sldId id="355" r:id="rId31"/>
  </p:sldIdLst>
  <p:sldSz cx="9144000" cy="5143500" type="screen16x9"/>
  <p:notesSz cx="6858000" cy="9144000"/>
  <p:defaultTextStyle>
    <a:defPPr>
      <a:defRPr lang="ru-RU"/>
    </a:defPPr>
    <a:lvl1pPr marL="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5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29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58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Молотилов Иван Олегович" initials="МИО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1D9F3"/>
    <a:srgbClr val="DEE4F6"/>
    <a:srgbClr val="E2851E"/>
    <a:srgbClr val="8E6722"/>
    <a:srgbClr val="000099"/>
    <a:srgbClr val="003399"/>
    <a:srgbClr val="6699FF"/>
    <a:srgbClr val="F9F5DF"/>
    <a:srgbClr val="F4EDC4"/>
    <a:srgbClr val="B0BF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2" autoAdjust="0"/>
    <p:restoredTop sz="92593" autoAdjust="0"/>
  </p:normalViewPr>
  <p:slideViewPr>
    <p:cSldViewPr>
      <p:cViewPr varScale="1">
        <p:scale>
          <a:sx n="141" d="100"/>
          <a:sy n="141" d="100"/>
        </p:scale>
        <p:origin x="1080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089B43-EDEE-449C-95D9-C456E81B8111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9B4416-63A6-4BF0-A53F-0428F9E8307F}">
      <dgm:prSet phldrT="[Текст]"/>
      <dgm:spPr/>
      <dgm:t>
        <a:bodyPr/>
        <a:lstStyle/>
        <a:p>
          <a:r>
            <a:rPr lang="ru-RU" dirty="0" smtClean="0"/>
            <a:t>Электронные оригиналы</a:t>
          </a:r>
          <a:endParaRPr lang="ru-RU" dirty="0"/>
        </a:p>
      </dgm:t>
    </dgm:pt>
    <dgm:pt modelId="{20C94365-2ECA-4792-81CB-C0C702FFE0B5}" type="parTrans" cxnId="{28B4B3D4-F293-4441-A688-03A39DC3D4C3}">
      <dgm:prSet/>
      <dgm:spPr/>
      <dgm:t>
        <a:bodyPr/>
        <a:lstStyle/>
        <a:p>
          <a:endParaRPr lang="ru-RU"/>
        </a:p>
      </dgm:t>
    </dgm:pt>
    <dgm:pt modelId="{56B035A6-4DDE-48AE-A553-49B661C13592}" type="sibTrans" cxnId="{28B4B3D4-F293-4441-A688-03A39DC3D4C3}">
      <dgm:prSet/>
      <dgm:spPr/>
      <dgm:t>
        <a:bodyPr/>
        <a:lstStyle/>
        <a:p>
          <a:endParaRPr lang="ru-RU"/>
        </a:p>
      </dgm:t>
    </dgm:pt>
    <dgm:pt modelId="{43E20A81-B920-4CA9-993A-9A6F863511DA}">
      <dgm:prSet phldrT="[Текст]"/>
      <dgm:spPr/>
      <dgm:t>
        <a:bodyPr/>
        <a:lstStyle/>
        <a:p>
          <a:r>
            <a:rPr lang="ru-RU" dirty="0" smtClean="0"/>
            <a:t>10% </a:t>
          </a:r>
          <a:endParaRPr lang="ru-RU" dirty="0"/>
        </a:p>
      </dgm:t>
    </dgm:pt>
    <dgm:pt modelId="{5B7303A8-07EC-4120-9C33-41214DFF4C7B}" type="parTrans" cxnId="{80A1C1DD-E3EC-4A39-9A07-C48F81820B85}">
      <dgm:prSet/>
      <dgm:spPr/>
      <dgm:t>
        <a:bodyPr/>
        <a:lstStyle/>
        <a:p>
          <a:endParaRPr lang="ru-RU"/>
        </a:p>
      </dgm:t>
    </dgm:pt>
    <dgm:pt modelId="{8ACC5362-E94D-45D5-A695-88617F9E83D7}" type="sibTrans" cxnId="{80A1C1DD-E3EC-4A39-9A07-C48F81820B85}">
      <dgm:prSet/>
      <dgm:spPr/>
      <dgm:t>
        <a:bodyPr/>
        <a:lstStyle/>
        <a:p>
          <a:endParaRPr lang="ru-RU"/>
        </a:p>
      </dgm:t>
    </dgm:pt>
    <dgm:pt modelId="{E3C3D9C5-97B3-45EB-B755-B62F16D31A63}">
      <dgm:prSet phldrT="[Текст]"/>
      <dgm:spPr/>
      <dgm:t>
        <a:bodyPr/>
        <a:lstStyle/>
        <a:p>
          <a:r>
            <a:rPr lang="ru-RU" dirty="0" smtClean="0"/>
            <a:t>Бумажные оригиналы </a:t>
          </a:r>
          <a:endParaRPr lang="ru-RU" dirty="0"/>
        </a:p>
      </dgm:t>
    </dgm:pt>
    <dgm:pt modelId="{57BF29F4-4F1C-4894-9B68-53E5BF09DCCB}" type="parTrans" cxnId="{66CAB1A4-6252-4704-8EE5-9C4C6AABC2B6}">
      <dgm:prSet/>
      <dgm:spPr/>
      <dgm:t>
        <a:bodyPr/>
        <a:lstStyle/>
        <a:p>
          <a:endParaRPr lang="ru-RU"/>
        </a:p>
      </dgm:t>
    </dgm:pt>
    <dgm:pt modelId="{5179BD6B-428B-4445-B83D-095D63F4266A}" type="sibTrans" cxnId="{66CAB1A4-6252-4704-8EE5-9C4C6AABC2B6}">
      <dgm:prSet/>
      <dgm:spPr/>
      <dgm:t>
        <a:bodyPr/>
        <a:lstStyle/>
        <a:p>
          <a:endParaRPr lang="ru-RU"/>
        </a:p>
      </dgm:t>
    </dgm:pt>
    <dgm:pt modelId="{3AA4C82C-D492-477A-9621-A35A98A14BFA}">
      <dgm:prSet phldrT="[Текст]"/>
      <dgm:spPr/>
      <dgm:t>
        <a:bodyPr/>
        <a:lstStyle/>
        <a:p>
          <a:r>
            <a:rPr lang="ru-RU" dirty="0" smtClean="0"/>
            <a:t>90 %</a:t>
          </a:r>
          <a:endParaRPr lang="ru-RU" dirty="0"/>
        </a:p>
      </dgm:t>
    </dgm:pt>
    <dgm:pt modelId="{CFACDA04-4197-4E85-B0B8-64BB07AEC390}" type="parTrans" cxnId="{DD4B2526-45A9-48EE-960D-F17C1EA8A93F}">
      <dgm:prSet/>
      <dgm:spPr/>
      <dgm:t>
        <a:bodyPr/>
        <a:lstStyle/>
        <a:p>
          <a:endParaRPr lang="ru-RU"/>
        </a:p>
      </dgm:t>
    </dgm:pt>
    <dgm:pt modelId="{A4119EE4-6D72-4C79-99E9-6B7F959E0803}" type="sibTrans" cxnId="{DD4B2526-45A9-48EE-960D-F17C1EA8A93F}">
      <dgm:prSet/>
      <dgm:spPr/>
      <dgm:t>
        <a:bodyPr/>
        <a:lstStyle/>
        <a:p>
          <a:endParaRPr lang="ru-RU"/>
        </a:p>
      </dgm:t>
    </dgm:pt>
    <dgm:pt modelId="{0F2701B7-60DE-4AED-ABE8-DD7C0F5FDB20}" type="pres">
      <dgm:prSet presAssocID="{8F089B43-EDEE-449C-95D9-C456E81B8111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57C506F2-7631-4F6E-8846-996D8ACE787E}" type="pres">
      <dgm:prSet presAssocID="{8F089B43-EDEE-449C-95D9-C456E81B8111}" presName="dummyMaxCanvas" presStyleCnt="0"/>
      <dgm:spPr/>
    </dgm:pt>
    <dgm:pt modelId="{E210A286-155C-4BA7-AC62-ECDB600058A3}" type="pres">
      <dgm:prSet presAssocID="{8F089B43-EDEE-449C-95D9-C456E81B8111}" presName="parentComposite" presStyleCnt="0"/>
      <dgm:spPr/>
    </dgm:pt>
    <dgm:pt modelId="{6257F2CC-6ADA-4534-B1B9-0FFD18ED09AB}" type="pres">
      <dgm:prSet presAssocID="{8F089B43-EDEE-449C-95D9-C456E81B8111}" presName="parent1" presStyleLbl="alignAccFollowNode1" presStyleIdx="0" presStyleCnt="4" custScaleX="134412" custLinFactNeighborX="-32117" custLinFactNeighborY="20227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71FDE37E-861D-4570-927B-9B6A93754C21}" type="pres">
      <dgm:prSet presAssocID="{8F089B43-EDEE-449C-95D9-C456E81B8111}" presName="parent2" presStyleLbl="alignAccFollowNode1" presStyleIdx="1" presStyleCnt="4" custLinFactNeighborX="8506" custLinFactNeighborY="20227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B132E164-C27D-48BD-A64B-521C07C85174}" type="pres">
      <dgm:prSet presAssocID="{8F089B43-EDEE-449C-95D9-C456E81B8111}" presName="childrenComposite" presStyleCnt="0"/>
      <dgm:spPr/>
    </dgm:pt>
    <dgm:pt modelId="{D37FDA4B-DFE5-4E3F-A268-0CF741EE1FBE}" type="pres">
      <dgm:prSet presAssocID="{8F089B43-EDEE-449C-95D9-C456E81B8111}" presName="dummyMaxCanvas_ChildArea" presStyleCnt="0"/>
      <dgm:spPr/>
    </dgm:pt>
    <dgm:pt modelId="{2A254039-C414-49DC-A5A2-DC9EF4605EE3}" type="pres">
      <dgm:prSet presAssocID="{8F089B43-EDEE-449C-95D9-C456E81B8111}" presName="fulcrum" presStyleLbl="alignAccFollowNode1" presStyleIdx="2" presStyleCnt="4"/>
      <dgm:spPr/>
    </dgm:pt>
    <dgm:pt modelId="{6F031BC1-95DA-4EB5-9FDF-282E44B8DF65}" type="pres">
      <dgm:prSet presAssocID="{8F089B43-EDEE-449C-95D9-C456E81B8111}" presName="balance_11" presStyleLbl="alignAccFollowNode1" presStyleIdx="3" presStyleCnt="4" custScaleX="119063" custLinFactNeighborX="2147" custLinFactNeighborY="15721">
        <dgm:presLayoutVars>
          <dgm:bulletEnabled val="1"/>
        </dgm:presLayoutVars>
      </dgm:prSet>
      <dgm:spPr/>
    </dgm:pt>
    <dgm:pt modelId="{4238B0B2-2F3B-430E-8E54-477E6A7A08F5}" type="pres">
      <dgm:prSet presAssocID="{8F089B43-EDEE-449C-95D9-C456E81B8111}" presName="left_11_1" presStyleLbl="node1" presStyleIdx="0" presStyleCnt="2" custScaleX="106495" custScaleY="37534" custLinFactNeighborX="-22897" custLinFactNeighborY="33057">
        <dgm:presLayoutVars>
          <dgm:bulletEnabled val="1"/>
        </dgm:presLayoutVars>
      </dgm:prSet>
      <dgm:spPr/>
    </dgm:pt>
    <dgm:pt modelId="{1612F2D8-A60B-4FAE-A19A-069C34DF5888}" type="pres">
      <dgm:prSet presAssocID="{8F089B43-EDEE-449C-95D9-C456E81B8111}" presName="right_11_1" presStyleLbl="node1" presStyleIdx="1" presStyleCnt="2" custScaleX="132541" custScaleY="70591" custLinFactNeighborX="14543" custLinFactNeighborY="18430">
        <dgm:presLayoutVars>
          <dgm:bulletEnabled val="1"/>
        </dgm:presLayoutVars>
      </dgm:prSet>
      <dgm:spPr/>
    </dgm:pt>
  </dgm:ptLst>
  <dgm:cxnLst>
    <dgm:cxn modelId="{2AFFAD4D-C513-4EDC-B718-4C8435E6C4EE}" type="presOf" srcId="{B69B4416-63A6-4BF0-A53F-0428F9E8307F}" destId="{6257F2CC-6ADA-4534-B1B9-0FFD18ED09AB}" srcOrd="0" destOrd="0" presId="urn:microsoft.com/office/officeart/2005/8/layout/balance1"/>
    <dgm:cxn modelId="{66CAB1A4-6252-4704-8EE5-9C4C6AABC2B6}" srcId="{8F089B43-EDEE-449C-95D9-C456E81B8111}" destId="{E3C3D9C5-97B3-45EB-B755-B62F16D31A63}" srcOrd="1" destOrd="0" parTransId="{57BF29F4-4F1C-4894-9B68-53E5BF09DCCB}" sibTransId="{5179BD6B-428B-4445-B83D-095D63F4266A}"/>
    <dgm:cxn modelId="{80A1C1DD-E3EC-4A39-9A07-C48F81820B85}" srcId="{B69B4416-63A6-4BF0-A53F-0428F9E8307F}" destId="{43E20A81-B920-4CA9-993A-9A6F863511DA}" srcOrd="0" destOrd="0" parTransId="{5B7303A8-07EC-4120-9C33-41214DFF4C7B}" sibTransId="{8ACC5362-E94D-45D5-A695-88617F9E83D7}"/>
    <dgm:cxn modelId="{A77E7259-F0F5-45B1-82AA-9A79C76041A4}" type="presOf" srcId="{E3C3D9C5-97B3-45EB-B755-B62F16D31A63}" destId="{71FDE37E-861D-4570-927B-9B6A93754C21}" srcOrd="0" destOrd="0" presId="urn:microsoft.com/office/officeart/2005/8/layout/balance1"/>
    <dgm:cxn modelId="{DD4B2526-45A9-48EE-960D-F17C1EA8A93F}" srcId="{E3C3D9C5-97B3-45EB-B755-B62F16D31A63}" destId="{3AA4C82C-D492-477A-9621-A35A98A14BFA}" srcOrd="0" destOrd="0" parTransId="{CFACDA04-4197-4E85-B0B8-64BB07AEC390}" sibTransId="{A4119EE4-6D72-4C79-99E9-6B7F959E0803}"/>
    <dgm:cxn modelId="{4BFCF5C7-7237-4653-B450-8D25004798A9}" type="presOf" srcId="{43E20A81-B920-4CA9-993A-9A6F863511DA}" destId="{4238B0B2-2F3B-430E-8E54-477E6A7A08F5}" srcOrd="0" destOrd="0" presId="urn:microsoft.com/office/officeart/2005/8/layout/balance1"/>
    <dgm:cxn modelId="{61C181D6-62A3-4CF1-A071-677FE43D4459}" type="presOf" srcId="{3AA4C82C-D492-477A-9621-A35A98A14BFA}" destId="{1612F2D8-A60B-4FAE-A19A-069C34DF5888}" srcOrd="0" destOrd="0" presId="urn:microsoft.com/office/officeart/2005/8/layout/balance1"/>
    <dgm:cxn modelId="{61853EC7-8E41-472E-9D66-8BFCBAE38FCA}" type="presOf" srcId="{8F089B43-EDEE-449C-95D9-C456E81B8111}" destId="{0F2701B7-60DE-4AED-ABE8-DD7C0F5FDB20}" srcOrd="0" destOrd="0" presId="urn:microsoft.com/office/officeart/2005/8/layout/balance1"/>
    <dgm:cxn modelId="{28B4B3D4-F293-4441-A688-03A39DC3D4C3}" srcId="{8F089B43-EDEE-449C-95D9-C456E81B8111}" destId="{B69B4416-63A6-4BF0-A53F-0428F9E8307F}" srcOrd="0" destOrd="0" parTransId="{20C94365-2ECA-4792-81CB-C0C702FFE0B5}" sibTransId="{56B035A6-4DDE-48AE-A553-49B661C13592}"/>
    <dgm:cxn modelId="{207FDCB6-07E8-43CF-A45B-5BBEDBCD8DAD}" type="presParOf" srcId="{0F2701B7-60DE-4AED-ABE8-DD7C0F5FDB20}" destId="{57C506F2-7631-4F6E-8846-996D8ACE787E}" srcOrd="0" destOrd="0" presId="urn:microsoft.com/office/officeart/2005/8/layout/balance1"/>
    <dgm:cxn modelId="{F5496151-137F-464E-9A6A-7C4E786E0502}" type="presParOf" srcId="{0F2701B7-60DE-4AED-ABE8-DD7C0F5FDB20}" destId="{E210A286-155C-4BA7-AC62-ECDB600058A3}" srcOrd="1" destOrd="0" presId="urn:microsoft.com/office/officeart/2005/8/layout/balance1"/>
    <dgm:cxn modelId="{4418976A-EBF7-47AB-99EE-C7761AEB862D}" type="presParOf" srcId="{E210A286-155C-4BA7-AC62-ECDB600058A3}" destId="{6257F2CC-6ADA-4534-B1B9-0FFD18ED09AB}" srcOrd="0" destOrd="0" presId="urn:microsoft.com/office/officeart/2005/8/layout/balance1"/>
    <dgm:cxn modelId="{D6A55B86-B78F-4CF8-ABEE-031C2AB93900}" type="presParOf" srcId="{E210A286-155C-4BA7-AC62-ECDB600058A3}" destId="{71FDE37E-861D-4570-927B-9B6A93754C21}" srcOrd="1" destOrd="0" presId="urn:microsoft.com/office/officeart/2005/8/layout/balance1"/>
    <dgm:cxn modelId="{F0B1F8DD-9A45-4945-933D-F79EFDD5D623}" type="presParOf" srcId="{0F2701B7-60DE-4AED-ABE8-DD7C0F5FDB20}" destId="{B132E164-C27D-48BD-A64B-521C07C85174}" srcOrd="2" destOrd="0" presId="urn:microsoft.com/office/officeart/2005/8/layout/balance1"/>
    <dgm:cxn modelId="{CC9F6DE6-0973-45C0-BA83-3ECAA181BEC0}" type="presParOf" srcId="{B132E164-C27D-48BD-A64B-521C07C85174}" destId="{D37FDA4B-DFE5-4E3F-A268-0CF741EE1FBE}" srcOrd="0" destOrd="0" presId="urn:microsoft.com/office/officeart/2005/8/layout/balance1"/>
    <dgm:cxn modelId="{4D9693B5-3854-4663-A46C-98D3C359C55F}" type="presParOf" srcId="{B132E164-C27D-48BD-A64B-521C07C85174}" destId="{2A254039-C414-49DC-A5A2-DC9EF4605EE3}" srcOrd="1" destOrd="0" presId="urn:microsoft.com/office/officeart/2005/8/layout/balance1"/>
    <dgm:cxn modelId="{CC422EC0-EA1D-40EF-B036-1C0EA608F23F}" type="presParOf" srcId="{B132E164-C27D-48BD-A64B-521C07C85174}" destId="{6F031BC1-95DA-4EB5-9FDF-282E44B8DF65}" srcOrd="2" destOrd="0" presId="urn:microsoft.com/office/officeart/2005/8/layout/balance1"/>
    <dgm:cxn modelId="{EC5084CC-8546-40CB-A31F-EFC59D677B4C}" type="presParOf" srcId="{B132E164-C27D-48BD-A64B-521C07C85174}" destId="{4238B0B2-2F3B-430E-8E54-477E6A7A08F5}" srcOrd="3" destOrd="0" presId="urn:microsoft.com/office/officeart/2005/8/layout/balance1"/>
    <dgm:cxn modelId="{5ACCD7B8-E54F-4A9B-BCEB-641641BBB7A4}" type="presParOf" srcId="{B132E164-C27D-48BD-A64B-521C07C85174}" destId="{1612F2D8-A60B-4FAE-A19A-069C34DF5888}" srcOrd="4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2D50BB-9284-4E5D-9196-7DA7ED8AFDF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2D3EE5F7-0CC9-4B3B-A299-BD2374DEB253}">
      <dgm:prSet phldrT="[Текст]"/>
      <dgm:spPr/>
      <dgm:t>
        <a:bodyPr/>
        <a:lstStyle/>
        <a:p>
          <a:r>
            <a:rPr lang="ru-RU" dirty="0" smtClean="0"/>
            <a:t>Списание в дело</a:t>
          </a:r>
          <a:endParaRPr lang="ru-RU" dirty="0"/>
        </a:p>
      </dgm:t>
    </dgm:pt>
    <dgm:pt modelId="{6E7218BA-6804-4C39-9A70-19036712BC7B}" type="parTrans" cxnId="{0287A617-2F92-4AD6-81F4-27878D6E7D8A}">
      <dgm:prSet/>
      <dgm:spPr/>
      <dgm:t>
        <a:bodyPr/>
        <a:lstStyle/>
        <a:p>
          <a:endParaRPr lang="ru-RU"/>
        </a:p>
      </dgm:t>
    </dgm:pt>
    <dgm:pt modelId="{332D69F7-DC20-4D8E-832F-9479078577AF}" type="sibTrans" cxnId="{0287A617-2F92-4AD6-81F4-27878D6E7D8A}">
      <dgm:prSet/>
      <dgm:spPr/>
      <dgm:t>
        <a:bodyPr/>
        <a:lstStyle/>
        <a:p>
          <a:endParaRPr lang="ru-RU"/>
        </a:p>
      </dgm:t>
    </dgm:pt>
    <dgm:pt modelId="{4682CE9C-7E62-4EFF-B122-CB538AF6AF91}">
      <dgm:prSet phldrT="[Текст]"/>
      <dgm:spPr/>
      <dgm:t>
        <a:bodyPr/>
        <a:lstStyle/>
        <a:p>
          <a:r>
            <a:rPr lang="ru-RU" dirty="0" smtClean="0"/>
            <a:t>Экспорт из СЭД </a:t>
          </a:r>
          <a:endParaRPr lang="ru-RU" dirty="0"/>
        </a:p>
      </dgm:t>
    </dgm:pt>
    <dgm:pt modelId="{015F9B88-642D-44EA-8DFA-4C5F25597BFC}" type="parTrans" cxnId="{19BA51C4-1554-4B62-B311-E774A4413843}">
      <dgm:prSet/>
      <dgm:spPr/>
      <dgm:t>
        <a:bodyPr/>
        <a:lstStyle/>
        <a:p>
          <a:endParaRPr lang="ru-RU"/>
        </a:p>
      </dgm:t>
    </dgm:pt>
    <dgm:pt modelId="{6C2348F9-E37D-4C59-92DF-8C006F7AB314}" type="sibTrans" cxnId="{19BA51C4-1554-4B62-B311-E774A4413843}">
      <dgm:prSet/>
      <dgm:spPr/>
      <dgm:t>
        <a:bodyPr/>
        <a:lstStyle/>
        <a:p>
          <a:endParaRPr lang="ru-RU"/>
        </a:p>
      </dgm:t>
    </dgm:pt>
    <dgm:pt modelId="{CAA409AE-DD02-49F0-9A1C-15D0E36BE4B3}">
      <dgm:prSet phldrT="[Текст]"/>
      <dgm:spPr/>
      <dgm:t>
        <a:bodyPr/>
        <a:lstStyle/>
        <a:p>
          <a:r>
            <a:rPr lang="ru-RU" dirty="0" smtClean="0"/>
            <a:t>Прием на хранение</a:t>
          </a:r>
          <a:endParaRPr lang="ru-RU" dirty="0"/>
        </a:p>
      </dgm:t>
    </dgm:pt>
    <dgm:pt modelId="{718E53FC-3246-40D5-9B56-ADC8E09C1873}" type="parTrans" cxnId="{4B41CC28-C4CB-4863-9A33-8DED8C49CD6F}">
      <dgm:prSet/>
      <dgm:spPr/>
      <dgm:t>
        <a:bodyPr/>
        <a:lstStyle/>
        <a:p>
          <a:endParaRPr lang="ru-RU"/>
        </a:p>
      </dgm:t>
    </dgm:pt>
    <dgm:pt modelId="{A7B32147-0E6D-450F-AFDA-92B6D096DB54}" type="sibTrans" cxnId="{4B41CC28-C4CB-4863-9A33-8DED8C49CD6F}">
      <dgm:prSet/>
      <dgm:spPr/>
      <dgm:t>
        <a:bodyPr/>
        <a:lstStyle/>
        <a:p>
          <a:endParaRPr lang="ru-RU"/>
        </a:p>
      </dgm:t>
    </dgm:pt>
    <dgm:pt modelId="{7A010FE7-F3CF-444C-9863-45F80794514A}" type="pres">
      <dgm:prSet presAssocID="{042D50BB-9284-4E5D-9196-7DA7ED8AFDFC}" presName="Name0" presStyleCnt="0">
        <dgm:presLayoutVars>
          <dgm:dir/>
          <dgm:resizeHandles val="exact"/>
        </dgm:presLayoutVars>
      </dgm:prSet>
      <dgm:spPr/>
    </dgm:pt>
    <dgm:pt modelId="{8EBEF14C-D068-4BBB-85DD-E0D08BE93422}" type="pres">
      <dgm:prSet presAssocID="{2D3EE5F7-0CC9-4B3B-A299-BD2374DEB25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4D3B60-522E-47E3-9E03-7DE493494910}" type="pres">
      <dgm:prSet presAssocID="{332D69F7-DC20-4D8E-832F-9479078577AF}" presName="sibTrans" presStyleLbl="sibTrans2D1" presStyleIdx="0" presStyleCnt="2"/>
      <dgm:spPr/>
    </dgm:pt>
    <dgm:pt modelId="{ED844FB4-9E97-4C6B-85D5-37F4758D5EEE}" type="pres">
      <dgm:prSet presAssocID="{332D69F7-DC20-4D8E-832F-9479078577AF}" presName="connectorText" presStyleLbl="sibTrans2D1" presStyleIdx="0" presStyleCnt="2"/>
      <dgm:spPr/>
    </dgm:pt>
    <dgm:pt modelId="{94EE1532-6013-4EF8-A65C-578EFB8EF8AB}" type="pres">
      <dgm:prSet presAssocID="{4682CE9C-7E62-4EFF-B122-CB538AF6AF9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3DFA9F-6C6B-4B00-B310-32F29FAAF2BE}" type="pres">
      <dgm:prSet presAssocID="{6C2348F9-E37D-4C59-92DF-8C006F7AB314}" presName="sibTrans" presStyleLbl="sibTrans2D1" presStyleIdx="1" presStyleCnt="2"/>
      <dgm:spPr/>
    </dgm:pt>
    <dgm:pt modelId="{448F9853-4737-42C9-AFA9-5CD6FD344F3E}" type="pres">
      <dgm:prSet presAssocID="{6C2348F9-E37D-4C59-92DF-8C006F7AB314}" presName="connectorText" presStyleLbl="sibTrans2D1" presStyleIdx="1" presStyleCnt="2"/>
      <dgm:spPr/>
    </dgm:pt>
    <dgm:pt modelId="{49548E17-BFE9-4BBA-A343-6C0A46CD57F8}" type="pres">
      <dgm:prSet presAssocID="{CAA409AE-DD02-49F0-9A1C-15D0E36BE4B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87A617-2F92-4AD6-81F4-27878D6E7D8A}" srcId="{042D50BB-9284-4E5D-9196-7DA7ED8AFDFC}" destId="{2D3EE5F7-0CC9-4B3B-A299-BD2374DEB253}" srcOrd="0" destOrd="0" parTransId="{6E7218BA-6804-4C39-9A70-19036712BC7B}" sibTransId="{332D69F7-DC20-4D8E-832F-9479078577AF}"/>
    <dgm:cxn modelId="{8BAF43CC-B8B6-439A-9BE8-6A78E7289E4A}" type="presOf" srcId="{332D69F7-DC20-4D8E-832F-9479078577AF}" destId="{ED844FB4-9E97-4C6B-85D5-37F4758D5EEE}" srcOrd="1" destOrd="0" presId="urn:microsoft.com/office/officeart/2005/8/layout/process1"/>
    <dgm:cxn modelId="{61ED8941-31EE-4DFA-8DCC-35AA3DCB245B}" type="presOf" srcId="{6C2348F9-E37D-4C59-92DF-8C006F7AB314}" destId="{B23DFA9F-6C6B-4B00-B310-32F29FAAF2BE}" srcOrd="0" destOrd="0" presId="urn:microsoft.com/office/officeart/2005/8/layout/process1"/>
    <dgm:cxn modelId="{41BE0F17-7829-4E38-90CD-D9B84884CA00}" type="presOf" srcId="{042D50BB-9284-4E5D-9196-7DA7ED8AFDFC}" destId="{7A010FE7-F3CF-444C-9863-45F80794514A}" srcOrd="0" destOrd="0" presId="urn:microsoft.com/office/officeart/2005/8/layout/process1"/>
    <dgm:cxn modelId="{19BA51C4-1554-4B62-B311-E774A4413843}" srcId="{042D50BB-9284-4E5D-9196-7DA7ED8AFDFC}" destId="{4682CE9C-7E62-4EFF-B122-CB538AF6AF91}" srcOrd="1" destOrd="0" parTransId="{015F9B88-642D-44EA-8DFA-4C5F25597BFC}" sibTransId="{6C2348F9-E37D-4C59-92DF-8C006F7AB314}"/>
    <dgm:cxn modelId="{7D49A924-9359-4D05-B022-8B3D74398ACB}" type="presOf" srcId="{2D3EE5F7-0CC9-4B3B-A299-BD2374DEB253}" destId="{8EBEF14C-D068-4BBB-85DD-E0D08BE93422}" srcOrd="0" destOrd="0" presId="urn:microsoft.com/office/officeart/2005/8/layout/process1"/>
    <dgm:cxn modelId="{4B41CC28-C4CB-4863-9A33-8DED8C49CD6F}" srcId="{042D50BB-9284-4E5D-9196-7DA7ED8AFDFC}" destId="{CAA409AE-DD02-49F0-9A1C-15D0E36BE4B3}" srcOrd="2" destOrd="0" parTransId="{718E53FC-3246-40D5-9B56-ADC8E09C1873}" sibTransId="{A7B32147-0E6D-450F-AFDA-92B6D096DB54}"/>
    <dgm:cxn modelId="{A49C40EE-D794-41AC-BE05-09C5DD59C00C}" type="presOf" srcId="{4682CE9C-7E62-4EFF-B122-CB538AF6AF91}" destId="{94EE1532-6013-4EF8-A65C-578EFB8EF8AB}" srcOrd="0" destOrd="0" presId="urn:microsoft.com/office/officeart/2005/8/layout/process1"/>
    <dgm:cxn modelId="{DD13E110-5750-4B0C-B3DB-BFC1EA731E66}" type="presOf" srcId="{CAA409AE-DD02-49F0-9A1C-15D0E36BE4B3}" destId="{49548E17-BFE9-4BBA-A343-6C0A46CD57F8}" srcOrd="0" destOrd="0" presId="urn:microsoft.com/office/officeart/2005/8/layout/process1"/>
    <dgm:cxn modelId="{188B9389-15B7-499B-A9E6-B3132804AABC}" type="presOf" srcId="{332D69F7-DC20-4D8E-832F-9479078577AF}" destId="{394D3B60-522E-47E3-9E03-7DE493494910}" srcOrd="0" destOrd="0" presId="urn:microsoft.com/office/officeart/2005/8/layout/process1"/>
    <dgm:cxn modelId="{CDB5578A-4193-4151-B90E-B4F2A4794617}" type="presOf" srcId="{6C2348F9-E37D-4C59-92DF-8C006F7AB314}" destId="{448F9853-4737-42C9-AFA9-5CD6FD344F3E}" srcOrd="1" destOrd="0" presId="urn:microsoft.com/office/officeart/2005/8/layout/process1"/>
    <dgm:cxn modelId="{2F786425-B7AA-4544-BB04-FAD6B7C98468}" type="presParOf" srcId="{7A010FE7-F3CF-444C-9863-45F80794514A}" destId="{8EBEF14C-D068-4BBB-85DD-E0D08BE93422}" srcOrd="0" destOrd="0" presId="urn:microsoft.com/office/officeart/2005/8/layout/process1"/>
    <dgm:cxn modelId="{BE520944-4369-4BDB-8B05-78275973C719}" type="presParOf" srcId="{7A010FE7-F3CF-444C-9863-45F80794514A}" destId="{394D3B60-522E-47E3-9E03-7DE493494910}" srcOrd="1" destOrd="0" presId="urn:microsoft.com/office/officeart/2005/8/layout/process1"/>
    <dgm:cxn modelId="{F967A564-E133-460C-A196-AED4811EB57A}" type="presParOf" srcId="{394D3B60-522E-47E3-9E03-7DE493494910}" destId="{ED844FB4-9E97-4C6B-85D5-37F4758D5EEE}" srcOrd="0" destOrd="0" presId="urn:microsoft.com/office/officeart/2005/8/layout/process1"/>
    <dgm:cxn modelId="{DB89E5A8-BDC4-4505-B970-0317C999FE8A}" type="presParOf" srcId="{7A010FE7-F3CF-444C-9863-45F80794514A}" destId="{94EE1532-6013-4EF8-A65C-578EFB8EF8AB}" srcOrd="2" destOrd="0" presId="urn:microsoft.com/office/officeart/2005/8/layout/process1"/>
    <dgm:cxn modelId="{F11F8E82-4A99-4BD7-BE48-509A08CAE0C6}" type="presParOf" srcId="{7A010FE7-F3CF-444C-9863-45F80794514A}" destId="{B23DFA9F-6C6B-4B00-B310-32F29FAAF2BE}" srcOrd="3" destOrd="0" presId="urn:microsoft.com/office/officeart/2005/8/layout/process1"/>
    <dgm:cxn modelId="{262026E2-D8B1-4C33-B941-0F003F5999DD}" type="presParOf" srcId="{B23DFA9F-6C6B-4B00-B310-32F29FAAF2BE}" destId="{448F9853-4737-42C9-AFA9-5CD6FD344F3E}" srcOrd="0" destOrd="0" presId="urn:microsoft.com/office/officeart/2005/8/layout/process1"/>
    <dgm:cxn modelId="{C3B13262-D1C2-4C0C-8097-922014DAEEBC}" type="presParOf" srcId="{7A010FE7-F3CF-444C-9863-45F80794514A}" destId="{49548E17-BFE9-4BBA-A343-6C0A46CD57F8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57F2CC-6ADA-4534-B1B9-0FFD18ED09AB}">
      <dsp:nvSpPr>
        <dsp:cNvPr id="0" name=""/>
        <dsp:cNvSpPr/>
      </dsp:nvSpPr>
      <dsp:spPr>
        <a:xfrm>
          <a:off x="1008109" y="144013"/>
          <a:ext cx="1722597" cy="71198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Электронные оригиналы</a:t>
          </a:r>
          <a:endParaRPr lang="ru-RU" sz="1800" kern="1200" dirty="0"/>
        </a:p>
      </dsp:txBody>
      <dsp:txXfrm>
        <a:off x="1028962" y="164866"/>
        <a:ext cx="1680891" cy="670282"/>
      </dsp:txXfrm>
    </dsp:sp>
    <dsp:sp modelId="{71FDE37E-861D-4570-927B-9B6A93754C21}">
      <dsp:nvSpPr>
        <dsp:cNvPr id="0" name=""/>
        <dsp:cNvSpPr/>
      </dsp:nvSpPr>
      <dsp:spPr>
        <a:xfrm>
          <a:off x="3600405" y="144013"/>
          <a:ext cx="1281579" cy="71198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Бумажные оригиналы </a:t>
          </a:r>
          <a:endParaRPr lang="ru-RU" sz="1800" kern="1200" dirty="0"/>
        </a:p>
      </dsp:txBody>
      <dsp:txXfrm>
        <a:off x="3621258" y="164866"/>
        <a:ext cx="1239873" cy="670282"/>
      </dsp:txXfrm>
    </dsp:sp>
    <dsp:sp modelId="{2A254039-C414-49DC-A5A2-DC9EF4605EE3}">
      <dsp:nvSpPr>
        <dsp:cNvPr id="0" name=""/>
        <dsp:cNvSpPr/>
      </dsp:nvSpPr>
      <dsp:spPr>
        <a:xfrm>
          <a:off x="2829348" y="3025952"/>
          <a:ext cx="533991" cy="533991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031BC1-95DA-4EB5-9FDF-282E44B8DF65}">
      <dsp:nvSpPr>
        <dsp:cNvPr id="0" name=""/>
        <dsp:cNvSpPr/>
      </dsp:nvSpPr>
      <dsp:spPr>
        <a:xfrm>
          <a:off x="1257773" y="2836415"/>
          <a:ext cx="3814718" cy="2164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38B0B2-2F3B-430E-8E54-477E6A7A08F5}">
      <dsp:nvSpPr>
        <dsp:cNvPr id="0" name=""/>
        <dsp:cNvSpPr/>
      </dsp:nvSpPr>
      <dsp:spPr>
        <a:xfrm>
          <a:off x="1194905" y="2095363"/>
          <a:ext cx="1364818" cy="7161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10% </a:t>
          </a:r>
          <a:endParaRPr lang="ru-RU" sz="2900" kern="1200" dirty="0"/>
        </a:p>
      </dsp:txBody>
      <dsp:txXfrm>
        <a:off x="1229867" y="2130325"/>
        <a:ext cx="1294894" cy="646273"/>
      </dsp:txXfrm>
    </dsp:sp>
    <dsp:sp modelId="{1612F2D8-A60B-4FAE-A19A-069C34DF5888}">
      <dsp:nvSpPr>
        <dsp:cNvPr id="0" name=""/>
        <dsp:cNvSpPr/>
      </dsp:nvSpPr>
      <dsp:spPr>
        <a:xfrm>
          <a:off x="3359000" y="1500875"/>
          <a:ext cx="1698618" cy="13469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90 %</a:t>
          </a:r>
          <a:endParaRPr lang="ru-RU" sz="2900" kern="1200" dirty="0"/>
        </a:p>
      </dsp:txBody>
      <dsp:txXfrm>
        <a:off x="3424754" y="1566629"/>
        <a:ext cx="1567110" cy="12154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BEF14C-D068-4BBB-85DD-E0D08BE93422}">
      <dsp:nvSpPr>
        <dsp:cNvPr id="0" name=""/>
        <dsp:cNvSpPr/>
      </dsp:nvSpPr>
      <dsp:spPr>
        <a:xfrm>
          <a:off x="7233" y="1404074"/>
          <a:ext cx="2161877" cy="12971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Списание в дело</a:t>
          </a:r>
          <a:endParaRPr lang="ru-RU" sz="3400" kern="1200" dirty="0"/>
        </a:p>
      </dsp:txBody>
      <dsp:txXfrm>
        <a:off x="45225" y="1442066"/>
        <a:ext cx="2085893" cy="1221142"/>
      </dsp:txXfrm>
    </dsp:sp>
    <dsp:sp modelId="{394D3B60-522E-47E3-9E03-7DE493494910}">
      <dsp:nvSpPr>
        <dsp:cNvPr id="0" name=""/>
        <dsp:cNvSpPr/>
      </dsp:nvSpPr>
      <dsp:spPr>
        <a:xfrm>
          <a:off x="2385298" y="1784564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2385298" y="1891793"/>
        <a:ext cx="320822" cy="321687"/>
      </dsp:txXfrm>
    </dsp:sp>
    <dsp:sp modelId="{94EE1532-6013-4EF8-A65C-578EFB8EF8AB}">
      <dsp:nvSpPr>
        <dsp:cNvPr id="0" name=""/>
        <dsp:cNvSpPr/>
      </dsp:nvSpPr>
      <dsp:spPr>
        <a:xfrm>
          <a:off x="3033861" y="1404074"/>
          <a:ext cx="2161877" cy="12971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Экспорт из СЭД </a:t>
          </a:r>
          <a:endParaRPr lang="ru-RU" sz="3400" kern="1200" dirty="0"/>
        </a:p>
      </dsp:txBody>
      <dsp:txXfrm>
        <a:off x="3071853" y="1442066"/>
        <a:ext cx="2085893" cy="1221142"/>
      </dsp:txXfrm>
    </dsp:sp>
    <dsp:sp modelId="{B23DFA9F-6C6B-4B00-B310-32F29FAAF2BE}">
      <dsp:nvSpPr>
        <dsp:cNvPr id="0" name=""/>
        <dsp:cNvSpPr/>
      </dsp:nvSpPr>
      <dsp:spPr>
        <a:xfrm>
          <a:off x="5411926" y="1784564"/>
          <a:ext cx="458317" cy="5361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5411926" y="1891793"/>
        <a:ext cx="320822" cy="321687"/>
      </dsp:txXfrm>
    </dsp:sp>
    <dsp:sp modelId="{49548E17-BFE9-4BBA-A343-6C0A46CD57F8}">
      <dsp:nvSpPr>
        <dsp:cNvPr id="0" name=""/>
        <dsp:cNvSpPr/>
      </dsp:nvSpPr>
      <dsp:spPr>
        <a:xfrm>
          <a:off x="6060489" y="1404074"/>
          <a:ext cx="2161877" cy="12971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Прием на хранение</a:t>
          </a:r>
          <a:endParaRPr lang="ru-RU" sz="3400" kern="1200" dirty="0"/>
        </a:p>
      </dsp:txBody>
      <dsp:txXfrm>
        <a:off x="6098481" y="1442066"/>
        <a:ext cx="2085893" cy="1221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BBF8A-8C3F-4979-A0DD-74CE9EBEA112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C6D3E-AB98-4FC7-A103-278F74BC8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588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5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9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8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ru-RU" altLang="ru-RU" dirty="0"/>
              <a:t>Электронное дело представляет собой совокупность контейнеров электронных документов</a:t>
            </a:r>
          </a:p>
          <a:p>
            <a:pPr>
              <a:spcBef>
                <a:spcPct val="0"/>
              </a:spcBef>
            </a:pPr>
            <a:r>
              <a:rPr lang="ru-RU" altLang="ru-RU" dirty="0"/>
              <a:t>Контейнер передачи подписывается УКЭП уполномоченного сотрудника вручную или УКЭЛ организации в фоновом режиме для обеспечения контроля  целостности «в пути»</a:t>
            </a:r>
          </a:p>
          <a:p>
            <a:pPr>
              <a:spcBef>
                <a:spcPct val="0"/>
              </a:spcBef>
            </a:pPr>
            <a:endParaRPr lang="ru-RU" altLang="ru-RU" dirty="0"/>
          </a:p>
          <a:p>
            <a:pPr>
              <a:spcBef>
                <a:spcPct val="0"/>
              </a:spcBef>
            </a:pPr>
            <a:r>
              <a:rPr lang="ru-RU" altLang="ru-RU" dirty="0"/>
              <a:t>Контейнер может передаваться на электронных носителях или по каналам связи.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/>
              <a:t>Для архива организации передача электронных документов по каналам связи видится наиболее целесообразной</a:t>
            </a:r>
          </a:p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54920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ru-RU" altLang="ru-RU" dirty="0"/>
              <a:t>Электронное дело представляет собой совокупность контейнеров электронных документов</a:t>
            </a:r>
          </a:p>
          <a:p>
            <a:pPr>
              <a:spcBef>
                <a:spcPct val="0"/>
              </a:spcBef>
            </a:pPr>
            <a:r>
              <a:rPr lang="ru-RU" altLang="ru-RU" dirty="0"/>
              <a:t>Для архива организации передача электронных документов по каналам связи видится наиболее целесообразной</a:t>
            </a:r>
          </a:p>
          <a:p>
            <a:pPr>
              <a:spcBef>
                <a:spcPct val="0"/>
              </a:spcBef>
            </a:pPr>
            <a:r>
              <a:rPr lang="ru-RU" altLang="ru-RU" dirty="0"/>
              <a:t>Контейнер передачи подписывается УКЭП уполномоченного сотрудника вручную или УКЭЛ организации в фоновом режиме для обеспечения контроля  целостности «в пути»</a:t>
            </a:r>
          </a:p>
          <a:p>
            <a:pPr>
              <a:spcBef>
                <a:spcPct val="0"/>
              </a:spcBef>
            </a:pPr>
            <a:r>
              <a:rPr lang="ru-RU" altLang="ru-RU" dirty="0"/>
              <a:t>Контейнер может передаваться на электронных носителях или по каналам связи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A79E82-546E-40BB-806C-57681363DBD1}" type="slidenum">
              <a:rPr lang="ru-RU" altLang="ru-RU" smtClean="0"/>
              <a:pPr/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7880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Система «ДЕЛО» может использоваться в двух целях:</a:t>
            </a:r>
          </a:p>
          <a:p>
            <a:r>
              <a:rPr lang="ru-RU" dirty="0" smtClean="0"/>
              <a:t>Во-первых, система может сопровождать традиционно принятый в организации документооборот, упорядочивая технологию делопроизводства и облегчая рутинные операции по обработке документов. При этом система обеспечивает регистрацию  входящих, исходящих и внутренних документов, контроль за исполнением поручений (резолюций) руководства, ввод отчетов исполнителей по поручениям (документам), организацию и учет движения документов между подразделениями и должностными лицами, включая движение бумажных оригиналов и копий документов. По каждому зарегистрированному документу в системе хранятся сведения, описывающие сам документ и весь процесс работы с ним в подразделениях: от регистрации до списания в дело, включая ход исполнения документа и рассылку во внешние организации. </a:t>
            </a:r>
          </a:p>
          <a:p>
            <a:endParaRPr lang="ru-RU" dirty="0" smtClean="0"/>
          </a:p>
          <a:p>
            <a:r>
              <a:rPr lang="ru-RU" dirty="0" smtClean="0"/>
              <a:t>Во-вторых, система позволяет существенно расширить рамки традиционной организации документооборота за счет частичного или полного использования функций электронного документооборота. Поэтому, система после ее внедрения в организации может служить своеобразным "мостом" для постепенного перехода от бумажной к безбумажной технологии обработки документов.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74A82-64BB-489A-A397-AF92CE15BC1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27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ЧАЛ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Logo-Deco-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86400" y="1490400"/>
            <a:ext cx="2160000" cy="2160000"/>
          </a:xfrm>
          <a:prstGeom prst="rect">
            <a:avLst/>
          </a:prstGeom>
        </p:spPr>
      </p:pic>
      <p:pic>
        <p:nvPicPr>
          <p:cNvPr id="9" name="Рисунок 8" descr="Logo-Blue-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327200" y="2570400"/>
            <a:ext cx="293077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1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КОНЧ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Logo-Deco-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86400" y="1490400"/>
            <a:ext cx="2160000" cy="2160000"/>
          </a:xfrm>
          <a:prstGeom prst="rect">
            <a:avLst/>
          </a:prstGeom>
        </p:spPr>
      </p:pic>
      <p:pic>
        <p:nvPicPr>
          <p:cNvPr id="9" name="Рисунок 8" descr="Logo-Blue-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327200" y="2570400"/>
            <a:ext cx="293077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0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ЧАЛ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Logo-Deco-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86400" y="1490400"/>
            <a:ext cx="2160000" cy="2160000"/>
          </a:xfrm>
          <a:prstGeom prst="rect">
            <a:avLst/>
          </a:prstGeom>
        </p:spPr>
      </p:pic>
      <p:pic>
        <p:nvPicPr>
          <p:cNvPr id="9" name="Рисунок 8" descr="Logo-Blue-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327200" y="2570400"/>
            <a:ext cx="293077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0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968" y="1599642"/>
            <a:ext cx="8105472" cy="1620180"/>
          </a:xfrm>
        </p:spPr>
        <p:txBody>
          <a:bodyPr>
            <a:normAutofit/>
          </a:bodyPr>
          <a:lstStyle>
            <a:lvl1pPr algn="l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6000" y="3921900"/>
            <a:ext cx="6400800" cy="66150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877506"/>
            <a:ext cx="2133600" cy="163607"/>
          </a:xfrm>
        </p:spPr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5224F9-8AA0-4D3F-B0BA-5A395F002224}" type="datetimeFigureOut">
              <a:rPr lang="ru-RU" smtClean="0">
                <a:solidFill>
                  <a:prstClr val="white">
                    <a:lumMod val="50000"/>
                  </a:prstClr>
                </a:solidFill>
              </a:rPr>
              <a:pPr/>
              <a:t>17.09.2019</a:t>
            </a:fld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877506"/>
            <a:ext cx="2133600" cy="163607"/>
          </a:xfrm>
        </p:spPr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FD15C0-A5E7-415B-A6B1-363F26F49D24}" type="slidenum">
              <a:rPr lang="ru-RU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50000"/>
                </a:prstClr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0" y="270000"/>
            <a:ext cx="9144000" cy="594000"/>
            <a:chOff x="0" y="360000"/>
            <a:chExt cx="9144000" cy="792000"/>
          </a:xfrm>
        </p:grpSpPr>
        <p:sp>
          <p:nvSpPr>
            <p:cNvPr id="8" name="Прямоугольник 7"/>
            <p:cNvSpPr/>
            <p:nvPr/>
          </p:nvSpPr>
          <p:spPr>
            <a:xfrm flipH="1">
              <a:off x="0" y="360000"/>
              <a:ext cx="6768000" cy="792000"/>
            </a:xfrm>
            <a:prstGeom prst="rect">
              <a:avLst/>
            </a:prstGeom>
            <a:solidFill>
              <a:srgbClr val="FF820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1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 flipH="1">
              <a:off x="6768000" y="360000"/>
              <a:ext cx="792000" cy="792000"/>
            </a:xfrm>
            <a:prstGeom prst="rect">
              <a:avLst/>
            </a:prstGeom>
            <a:solidFill>
              <a:srgbClr val="FC4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 flipH="1">
              <a:off x="7560000" y="360000"/>
              <a:ext cx="792000" cy="792000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 flipH="1">
              <a:off x="8352000" y="360000"/>
              <a:ext cx="792000" cy="792000"/>
            </a:xfrm>
            <a:prstGeom prst="rect">
              <a:avLst/>
            </a:prstGeom>
            <a:solidFill>
              <a:srgbClr val="BF0D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Группа 11"/>
          <p:cNvGrpSpPr/>
          <p:nvPr userDrawn="1"/>
        </p:nvGrpSpPr>
        <p:grpSpPr>
          <a:xfrm>
            <a:off x="0" y="4742500"/>
            <a:ext cx="9144000" cy="135000"/>
            <a:chOff x="0" y="4963500"/>
            <a:chExt cx="9144000" cy="18000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2376000" y="4963500"/>
              <a:ext cx="6768000" cy="180000"/>
            </a:xfrm>
            <a:prstGeom prst="rect">
              <a:avLst/>
            </a:prstGeom>
            <a:solidFill>
              <a:srgbClr val="BB16A3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b" anchorCtr="0">
              <a:noAutofit/>
            </a:bodyPr>
            <a:lstStyle/>
            <a:p>
              <a:endParaRPr lang="ru-RU" sz="1200" dirty="0">
                <a:solidFill>
                  <a:srgbClr val="FFFFFF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584000" y="4963500"/>
              <a:ext cx="792000" cy="180000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792000" y="4963500"/>
              <a:ext cx="792000" cy="180000"/>
            </a:xfrm>
            <a:prstGeom prst="rect">
              <a:avLst/>
            </a:prstGeom>
            <a:solidFill>
              <a:srgbClr val="5C0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0" y="4963500"/>
              <a:ext cx="792000" cy="180000"/>
            </a:xfrm>
            <a:prstGeom prst="rect">
              <a:avLst/>
            </a:prstGeom>
            <a:solidFill>
              <a:srgbClr val="171C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75856" y="4877506"/>
            <a:ext cx="2895600" cy="163607"/>
          </a:xfrm>
        </p:spPr>
        <p:txBody>
          <a:bodyPr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22" name="Рисунок 21" descr="Logo-Color-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061787" y="3867894"/>
            <a:ext cx="178842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6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52"/>
          <p:cNvGrpSpPr/>
          <p:nvPr userDrawn="1"/>
        </p:nvGrpSpPr>
        <p:grpSpPr>
          <a:xfrm>
            <a:off x="0" y="-260"/>
            <a:ext cx="9144000" cy="540260"/>
            <a:chOff x="0" y="0"/>
            <a:chExt cx="9144000" cy="540260"/>
          </a:xfrm>
        </p:grpSpPr>
        <p:sp>
          <p:nvSpPr>
            <p:cNvPr id="29" name="Прямоугольник 28"/>
            <p:cNvSpPr/>
            <p:nvPr/>
          </p:nvSpPr>
          <p:spPr>
            <a:xfrm flipH="1">
              <a:off x="0" y="0"/>
              <a:ext cx="6768000" cy="540000"/>
            </a:xfrm>
            <a:prstGeom prst="rect">
              <a:avLst/>
            </a:prstGeom>
            <a:solidFill>
              <a:srgbClr val="171C8F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2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 flipH="1">
              <a:off x="6768000" y="260"/>
              <a:ext cx="792000" cy="540000"/>
            </a:xfrm>
            <a:prstGeom prst="rect">
              <a:avLst/>
            </a:prstGeom>
            <a:solidFill>
              <a:srgbClr val="5C0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 flipH="1">
              <a:off x="7560000" y="260"/>
              <a:ext cx="792000" cy="540000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 flipH="1">
              <a:off x="8352000" y="0"/>
              <a:ext cx="792000" cy="540000"/>
            </a:xfrm>
            <a:prstGeom prst="rect">
              <a:avLst/>
            </a:prstGeom>
            <a:solidFill>
              <a:srgbClr val="BB1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33" name="Рисунок 32" descr="EOS-White-RGB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50000" y="72000"/>
              <a:ext cx="396000" cy="396000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60" y="139972"/>
            <a:ext cx="7801632" cy="259538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008" y="627534"/>
            <a:ext cx="8229600" cy="4104456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41" indent="-285708"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accent5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accent5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5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180752"/>
          </a:xfrm>
        </p:spPr>
        <p:txBody>
          <a:bodyPr/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5224F9-8AA0-4D3F-B0BA-5A395F0022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180752"/>
          </a:xfrm>
        </p:spPr>
        <p:txBody>
          <a:bodyPr/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180752"/>
          </a:xfrm>
        </p:spPr>
        <p:txBody>
          <a:bodyPr/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FD15C0-A5E7-415B-A6B1-363F26F49D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3" name="Группа 22"/>
          <p:cNvGrpSpPr/>
          <p:nvPr userDrawn="1"/>
        </p:nvGrpSpPr>
        <p:grpSpPr>
          <a:xfrm flipH="1">
            <a:off x="0" y="5019436"/>
            <a:ext cx="9144000" cy="124064"/>
            <a:chOff x="0" y="360000"/>
            <a:chExt cx="9144000" cy="792000"/>
          </a:xfrm>
        </p:grpSpPr>
        <p:sp>
          <p:nvSpPr>
            <p:cNvPr id="24" name="Прямоугольник 23"/>
            <p:cNvSpPr/>
            <p:nvPr/>
          </p:nvSpPr>
          <p:spPr>
            <a:xfrm flipH="1">
              <a:off x="0" y="360000"/>
              <a:ext cx="6768000" cy="792000"/>
            </a:xfrm>
            <a:prstGeom prst="rect">
              <a:avLst/>
            </a:prstGeom>
            <a:solidFill>
              <a:srgbClr val="FF820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 flipH="1">
              <a:off x="6768000" y="360000"/>
              <a:ext cx="792000" cy="792000"/>
            </a:xfrm>
            <a:prstGeom prst="rect">
              <a:avLst/>
            </a:prstGeom>
            <a:solidFill>
              <a:srgbClr val="FC4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 flipH="1">
              <a:off x="7560000" y="360000"/>
              <a:ext cx="792000" cy="792000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 flipH="1">
              <a:off x="8352000" y="360000"/>
              <a:ext cx="792000" cy="792000"/>
            </a:xfrm>
            <a:prstGeom prst="rect">
              <a:avLst/>
            </a:prstGeom>
            <a:solidFill>
              <a:srgbClr val="BF0D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209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5"/>
          <p:cNvGrpSpPr/>
          <p:nvPr userDrawn="1"/>
        </p:nvGrpSpPr>
        <p:grpSpPr>
          <a:xfrm>
            <a:off x="0" y="2248425"/>
            <a:ext cx="9144000" cy="594000"/>
            <a:chOff x="0" y="2175750"/>
            <a:chExt cx="9144000" cy="792000"/>
          </a:xfrm>
        </p:grpSpPr>
        <p:sp>
          <p:nvSpPr>
            <p:cNvPr id="8" name="Прямоугольник 7"/>
            <p:cNvSpPr/>
            <p:nvPr/>
          </p:nvSpPr>
          <p:spPr>
            <a:xfrm flipH="1">
              <a:off x="0" y="2175750"/>
              <a:ext cx="6768000" cy="792000"/>
            </a:xfrm>
            <a:prstGeom prst="rect">
              <a:avLst/>
            </a:prstGeom>
            <a:solidFill>
              <a:srgbClr val="171C8F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 flipH="1">
              <a:off x="6768000" y="2175750"/>
              <a:ext cx="792000" cy="792000"/>
            </a:xfrm>
            <a:prstGeom prst="rect">
              <a:avLst/>
            </a:prstGeom>
            <a:solidFill>
              <a:srgbClr val="5C0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 flipH="1">
              <a:off x="7560000" y="2175750"/>
              <a:ext cx="792000" cy="792000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 flipH="1">
              <a:off x="8352000" y="2175750"/>
              <a:ext cx="792000" cy="792000"/>
            </a:xfrm>
            <a:prstGeom prst="rect">
              <a:avLst/>
            </a:prstGeom>
            <a:solidFill>
              <a:srgbClr val="BB1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664" y="2331649"/>
            <a:ext cx="7772400" cy="348116"/>
          </a:xfrm>
        </p:spPr>
        <p:txBody>
          <a:bodyPr anchor="t">
            <a:normAutofit/>
          </a:bodyPr>
          <a:lstStyle>
            <a:lvl1pPr algn="l">
              <a:defRPr sz="2400" b="0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5224F9-8AA0-4D3F-B0BA-5A395F002224}" type="datetimeFigureOut">
              <a:rPr lang="ru-RU" smtClean="0">
                <a:solidFill>
                  <a:prstClr val="white">
                    <a:lumMod val="50000"/>
                  </a:prstClr>
                </a:solidFill>
              </a:rPr>
              <a:pPr/>
              <a:t>17.09.2019</a:t>
            </a:fld>
            <a:endParaRPr lang="ru-RU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FD15C0-A5E7-415B-A6B1-363F26F49D24}" type="slidenum">
              <a:rPr lang="ru-RU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03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 userDrawn="1"/>
        </p:nvGrpSpPr>
        <p:grpSpPr>
          <a:xfrm>
            <a:off x="0" y="2225813"/>
            <a:ext cx="9144000" cy="594000"/>
            <a:chOff x="0" y="360000"/>
            <a:chExt cx="9144000" cy="792000"/>
          </a:xfrm>
        </p:grpSpPr>
        <p:sp>
          <p:nvSpPr>
            <p:cNvPr id="13" name="Прямоугольник 12"/>
            <p:cNvSpPr/>
            <p:nvPr/>
          </p:nvSpPr>
          <p:spPr>
            <a:xfrm flipH="1">
              <a:off x="0" y="360000"/>
              <a:ext cx="6768000" cy="792000"/>
            </a:xfrm>
            <a:prstGeom prst="rect">
              <a:avLst/>
            </a:prstGeom>
            <a:solidFill>
              <a:srgbClr val="FF820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28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 flipH="1">
              <a:off x="6768000" y="360000"/>
              <a:ext cx="792000" cy="792000"/>
            </a:xfrm>
            <a:prstGeom prst="rect">
              <a:avLst/>
            </a:prstGeom>
            <a:solidFill>
              <a:srgbClr val="FC4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 flipH="1">
              <a:off x="7560000" y="360000"/>
              <a:ext cx="792000" cy="792000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 flipH="1">
              <a:off x="8352000" y="360000"/>
              <a:ext cx="792000" cy="792000"/>
            </a:xfrm>
            <a:prstGeom prst="rect">
              <a:avLst/>
            </a:prstGeom>
            <a:solidFill>
              <a:srgbClr val="BF0D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664" y="2331649"/>
            <a:ext cx="7772400" cy="348116"/>
          </a:xfrm>
        </p:spPr>
        <p:txBody>
          <a:bodyPr anchor="t">
            <a:normAutofit/>
          </a:bodyPr>
          <a:lstStyle>
            <a:lvl1pPr algn="l">
              <a:defRPr sz="2400" b="0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5224F9-8AA0-4D3F-B0BA-5A395F002224}" type="datetimeFigureOut">
              <a:rPr lang="ru-RU" smtClean="0">
                <a:solidFill>
                  <a:prstClr val="white">
                    <a:lumMod val="50000"/>
                  </a:prstClr>
                </a:solidFill>
              </a:rPr>
              <a:pPr/>
              <a:t>17.09.2019</a:t>
            </a:fld>
            <a:endParaRPr lang="ru-RU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FD15C0-A5E7-415B-A6B1-363F26F49D24}" type="slidenum">
              <a:rPr lang="ru-RU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08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18DE8-7604-4E7B-9A0B-2CCCA3E32F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9A01-94CA-4498-9CB3-6148DD13C0F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445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18DE8-7604-4E7B-9A0B-2CCCA3E32F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9A01-94CA-4498-9CB3-6148DD13C0F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3344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18DE8-7604-4E7B-9A0B-2CCCA3E32F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9A01-94CA-4498-9CB3-6148DD13C0F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668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18DE8-7604-4E7B-9A0B-2CCCA3E32F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9A01-94CA-4498-9CB3-6148DD13C0F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06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968" y="1599642"/>
            <a:ext cx="8105472" cy="1620180"/>
          </a:xfrm>
        </p:spPr>
        <p:txBody>
          <a:bodyPr>
            <a:normAutofit/>
          </a:bodyPr>
          <a:lstStyle>
            <a:lvl1pPr algn="l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6000" y="3921900"/>
            <a:ext cx="6400800" cy="66150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877506"/>
            <a:ext cx="2133600" cy="163607"/>
          </a:xfrm>
        </p:spPr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5224F9-8AA0-4D3F-B0BA-5A395F002224}" type="datetimeFigureOut">
              <a:rPr lang="ru-RU" smtClean="0"/>
              <a:pPr/>
              <a:t>17.09.2019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877506"/>
            <a:ext cx="2133600" cy="163607"/>
          </a:xfrm>
        </p:spPr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FD15C0-A5E7-415B-A6B1-363F26F49D2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0" y="270000"/>
            <a:ext cx="9144000" cy="594000"/>
            <a:chOff x="0" y="360000"/>
            <a:chExt cx="9144000" cy="792000"/>
          </a:xfrm>
        </p:grpSpPr>
        <p:sp>
          <p:nvSpPr>
            <p:cNvPr id="8" name="Прямоугольник 7"/>
            <p:cNvSpPr/>
            <p:nvPr/>
          </p:nvSpPr>
          <p:spPr>
            <a:xfrm flipH="1">
              <a:off x="0" y="360000"/>
              <a:ext cx="6768000" cy="792000"/>
            </a:xfrm>
            <a:prstGeom prst="rect">
              <a:avLst/>
            </a:prstGeom>
            <a:solidFill>
              <a:srgbClr val="FF820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1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 flipH="1">
              <a:off x="6768000" y="360000"/>
              <a:ext cx="792000" cy="792000"/>
            </a:xfrm>
            <a:prstGeom prst="rect">
              <a:avLst/>
            </a:prstGeom>
            <a:solidFill>
              <a:srgbClr val="FC4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 flipH="1">
              <a:off x="7560000" y="360000"/>
              <a:ext cx="792000" cy="792000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 flipH="1">
              <a:off x="8352000" y="360000"/>
              <a:ext cx="792000" cy="792000"/>
            </a:xfrm>
            <a:prstGeom prst="rect">
              <a:avLst/>
            </a:prstGeom>
            <a:solidFill>
              <a:srgbClr val="BF0D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/>
          <p:cNvGrpSpPr/>
          <p:nvPr userDrawn="1"/>
        </p:nvGrpSpPr>
        <p:grpSpPr>
          <a:xfrm>
            <a:off x="0" y="4742500"/>
            <a:ext cx="9144000" cy="135000"/>
            <a:chOff x="0" y="4963500"/>
            <a:chExt cx="9144000" cy="18000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2376000" y="4963500"/>
              <a:ext cx="6768000" cy="180000"/>
            </a:xfrm>
            <a:prstGeom prst="rect">
              <a:avLst/>
            </a:prstGeom>
            <a:solidFill>
              <a:srgbClr val="BB16A3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b" anchorCtr="0">
              <a:noAutofit/>
            </a:bodyPr>
            <a:lstStyle/>
            <a:p>
              <a:endParaRPr lang="ru-RU" sz="1200" dirty="0">
                <a:solidFill>
                  <a:srgbClr val="FFFFFF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584000" y="4963500"/>
              <a:ext cx="792000" cy="180000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792000" y="4963500"/>
              <a:ext cx="792000" cy="180000"/>
            </a:xfrm>
            <a:prstGeom prst="rect">
              <a:avLst/>
            </a:prstGeom>
            <a:solidFill>
              <a:srgbClr val="5C0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0" y="4963500"/>
              <a:ext cx="792000" cy="180000"/>
            </a:xfrm>
            <a:prstGeom prst="rect">
              <a:avLst/>
            </a:prstGeom>
            <a:solidFill>
              <a:srgbClr val="171C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75856" y="4877506"/>
            <a:ext cx="2895600" cy="163607"/>
          </a:xfrm>
        </p:spPr>
        <p:txBody>
          <a:bodyPr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pic>
        <p:nvPicPr>
          <p:cNvPr id="22" name="Рисунок 21" descr="Logo-Color-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061787" y="3867894"/>
            <a:ext cx="178842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1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18DE8-7604-4E7B-9A0B-2CCCA3E32F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9A01-94CA-4498-9CB3-6148DD13C0F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609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18DE8-7604-4E7B-9A0B-2CCCA3E32F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9A01-94CA-4498-9CB3-6148DD13C0F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359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18DE8-7604-4E7B-9A0B-2CCCA3E32F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9A01-94CA-4498-9CB3-6148DD13C0F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552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18DE8-7604-4E7B-9A0B-2CCCA3E32F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9A01-94CA-4498-9CB3-6148DD13C0F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431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18DE8-7604-4E7B-9A0B-2CCCA3E32F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9A01-94CA-4498-9CB3-6148DD13C0F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793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18DE8-7604-4E7B-9A0B-2CCCA3E32F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9A01-94CA-4498-9CB3-6148DD13C0F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377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18DE8-7604-4E7B-9A0B-2CCCA3E32F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9A01-94CA-4498-9CB3-6148DD13C0F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816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52"/>
          <p:cNvGrpSpPr/>
          <p:nvPr userDrawn="1"/>
        </p:nvGrpSpPr>
        <p:grpSpPr>
          <a:xfrm>
            <a:off x="0" y="-260"/>
            <a:ext cx="9144000" cy="540260"/>
            <a:chOff x="0" y="0"/>
            <a:chExt cx="9144000" cy="540260"/>
          </a:xfrm>
        </p:grpSpPr>
        <p:sp>
          <p:nvSpPr>
            <p:cNvPr id="29" name="Прямоугольник 28"/>
            <p:cNvSpPr/>
            <p:nvPr/>
          </p:nvSpPr>
          <p:spPr>
            <a:xfrm flipH="1">
              <a:off x="0" y="0"/>
              <a:ext cx="6768000" cy="540000"/>
            </a:xfrm>
            <a:prstGeom prst="rect">
              <a:avLst/>
            </a:prstGeom>
            <a:solidFill>
              <a:srgbClr val="171C8F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 flipH="1">
              <a:off x="6768000" y="260"/>
              <a:ext cx="792000" cy="540000"/>
            </a:xfrm>
            <a:prstGeom prst="rect">
              <a:avLst/>
            </a:prstGeom>
            <a:solidFill>
              <a:srgbClr val="5C0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 flipH="1">
              <a:off x="7560000" y="260"/>
              <a:ext cx="792000" cy="540000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 flipH="1">
              <a:off x="8352000" y="0"/>
              <a:ext cx="792000" cy="540000"/>
            </a:xfrm>
            <a:prstGeom prst="rect">
              <a:avLst/>
            </a:prstGeom>
            <a:solidFill>
              <a:srgbClr val="BB1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EOS-White-RGB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50000" y="72000"/>
              <a:ext cx="396000" cy="396000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60" y="139972"/>
            <a:ext cx="7801632" cy="259538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008" y="627534"/>
            <a:ext cx="8229600" cy="4104456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41" indent="-285708"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accent5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accent5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5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180752"/>
          </a:xfrm>
        </p:spPr>
        <p:txBody>
          <a:bodyPr/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5224F9-8AA0-4D3F-B0BA-5A395F002224}" type="datetimeFigureOut">
              <a:rPr lang="ru-RU" smtClean="0"/>
              <a:pPr/>
              <a:t>17.09.2019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180752"/>
          </a:xfrm>
        </p:spPr>
        <p:txBody>
          <a:bodyPr/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180752"/>
          </a:xfrm>
        </p:spPr>
        <p:txBody>
          <a:bodyPr/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FD15C0-A5E7-415B-A6B1-363F26F49D2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3" name="Группа 22"/>
          <p:cNvGrpSpPr/>
          <p:nvPr userDrawn="1"/>
        </p:nvGrpSpPr>
        <p:grpSpPr>
          <a:xfrm flipH="1">
            <a:off x="0" y="5019436"/>
            <a:ext cx="9144000" cy="124064"/>
            <a:chOff x="0" y="360000"/>
            <a:chExt cx="9144000" cy="792000"/>
          </a:xfrm>
        </p:grpSpPr>
        <p:sp>
          <p:nvSpPr>
            <p:cNvPr id="24" name="Прямоугольник 23"/>
            <p:cNvSpPr/>
            <p:nvPr/>
          </p:nvSpPr>
          <p:spPr>
            <a:xfrm flipH="1">
              <a:off x="0" y="360000"/>
              <a:ext cx="6768000" cy="792000"/>
            </a:xfrm>
            <a:prstGeom prst="rect">
              <a:avLst/>
            </a:prstGeom>
            <a:solidFill>
              <a:srgbClr val="FF820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 flipH="1">
              <a:off x="6768000" y="360000"/>
              <a:ext cx="792000" cy="792000"/>
            </a:xfrm>
            <a:prstGeom prst="rect">
              <a:avLst/>
            </a:prstGeom>
            <a:solidFill>
              <a:srgbClr val="FC4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Прямоугольник 25"/>
            <p:cNvSpPr/>
            <p:nvPr/>
          </p:nvSpPr>
          <p:spPr>
            <a:xfrm flipH="1">
              <a:off x="7560000" y="360000"/>
              <a:ext cx="792000" cy="792000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Прямоугольник 26"/>
            <p:cNvSpPr/>
            <p:nvPr/>
          </p:nvSpPr>
          <p:spPr>
            <a:xfrm flipH="1">
              <a:off x="8352000" y="360000"/>
              <a:ext cx="792000" cy="792000"/>
            </a:xfrm>
            <a:prstGeom prst="rect">
              <a:avLst/>
            </a:prstGeom>
            <a:solidFill>
              <a:srgbClr val="BF0D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90048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5"/>
          <p:cNvGrpSpPr/>
          <p:nvPr userDrawn="1"/>
        </p:nvGrpSpPr>
        <p:grpSpPr>
          <a:xfrm>
            <a:off x="0" y="2248425"/>
            <a:ext cx="9144000" cy="594000"/>
            <a:chOff x="0" y="2175750"/>
            <a:chExt cx="9144000" cy="792000"/>
          </a:xfrm>
        </p:grpSpPr>
        <p:sp>
          <p:nvSpPr>
            <p:cNvPr id="8" name="Прямоугольник 7"/>
            <p:cNvSpPr/>
            <p:nvPr/>
          </p:nvSpPr>
          <p:spPr>
            <a:xfrm flipH="1">
              <a:off x="0" y="2175750"/>
              <a:ext cx="6768000" cy="792000"/>
            </a:xfrm>
            <a:prstGeom prst="rect">
              <a:avLst/>
            </a:prstGeom>
            <a:solidFill>
              <a:srgbClr val="171C8F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 flipH="1">
              <a:off x="6768000" y="2175750"/>
              <a:ext cx="792000" cy="792000"/>
            </a:xfrm>
            <a:prstGeom prst="rect">
              <a:avLst/>
            </a:prstGeom>
            <a:solidFill>
              <a:srgbClr val="5C0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 flipH="1">
              <a:off x="7560000" y="2175750"/>
              <a:ext cx="792000" cy="792000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 flipH="1">
              <a:off x="8352000" y="2175750"/>
              <a:ext cx="792000" cy="792000"/>
            </a:xfrm>
            <a:prstGeom prst="rect">
              <a:avLst/>
            </a:prstGeom>
            <a:solidFill>
              <a:srgbClr val="BB1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664" y="2331649"/>
            <a:ext cx="7772400" cy="348116"/>
          </a:xfrm>
        </p:spPr>
        <p:txBody>
          <a:bodyPr anchor="t">
            <a:normAutofit/>
          </a:bodyPr>
          <a:lstStyle>
            <a:lvl1pPr algn="l">
              <a:defRPr sz="2400" b="0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5224F9-8AA0-4D3F-B0BA-5A395F002224}" type="datetimeFigureOut">
              <a:rPr lang="ru-RU" smtClean="0"/>
              <a:pPr/>
              <a:t>17.09.2019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FD15C0-A5E7-415B-A6B1-363F26F49D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81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 userDrawn="1"/>
        </p:nvGrpSpPr>
        <p:grpSpPr>
          <a:xfrm>
            <a:off x="0" y="2225813"/>
            <a:ext cx="9144000" cy="594000"/>
            <a:chOff x="0" y="360000"/>
            <a:chExt cx="9144000" cy="792000"/>
          </a:xfrm>
        </p:grpSpPr>
        <p:sp>
          <p:nvSpPr>
            <p:cNvPr id="13" name="Прямоугольник 12"/>
            <p:cNvSpPr/>
            <p:nvPr/>
          </p:nvSpPr>
          <p:spPr>
            <a:xfrm flipH="1">
              <a:off x="0" y="360000"/>
              <a:ext cx="6768000" cy="792000"/>
            </a:xfrm>
            <a:prstGeom prst="rect">
              <a:avLst/>
            </a:prstGeom>
            <a:solidFill>
              <a:srgbClr val="FF820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 flipH="1">
              <a:off x="6768000" y="360000"/>
              <a:ext cx="792000" cy="792000"/>
            </a:xfrm>
            <a:prstGeom prst="rect">
              <a:avLst/>
            </a:prstGeom>
            <a:solidFill>
              <a:srgbClr val="FC4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 flipH="1">
              <a:off x="7560000" y="360000"/>
              <a:ext cx="792000" cy="792000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 flipH="1">
              <a:off x="8352000" y="360000"/>
              <a:ext cx="792000" cy="792000"/>
            </a:xfrm>
            <a:prstGeom prst="rect">
              <a:avLst/>
            </a:prstGeom>
            <a:solidFill>
              <a:srgbClr val="BF0D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664" y="2331649"/>
            <a:ext cx="7772400" cy="348116"/>
          </a:xfrm>
        </p:spPr>
        <p:txBody>
          <a:bodyPr anchor="t">
            <a:normAutofit/>
          </a:bodyPr>
          <a:lstStyle>
            <a:lvl1pPr algn="l">
              <a:defRPr sz="2400" b="0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5224F9-8AA0-4D3F-B0BA-5A395F002224}" type="datetimeFigureOut">
              <a:rPr lang="ru-RU" smtClean="0"/>
              <a:pPr/>
              <a:t>17.09.2019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FD15C0-A5E7-415B-A6B1-363F26F49D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88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968" y="1599642"/>
            <a:ext cx="8105472" cy="1620180"/>
          </a:xfrm>
        </p:spPr>
        <p:txBody>
          <a:bodyPr>
            <a:normAutofit/>
          </a:bodyPr>
          <a:lstStyle>
            <a:lvl1pPr algn="l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6000" y="3921900"/>
            <a:ext cx="6400800" cy="66150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877506"/>
            <a:ext cx="2133600" cy="163607"/>
          </a:xfrm>
        </p:spPr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5224F9-8AA0-4D3F-B0BA-5A395F002224}" type="datetimeFigureOut">
              <a:rPr lang="ru-RU" smtClean="0">
                <a:solidFill>
                  <a:prstClr val="white">
                    <a:lumMod val="50000"/>
                  </a:prstClr>
                </a:solidFill>
              </a:rPr>
              <a:pPr/>
              <a:t>17.09.2019</a:t>
            </a:fld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877506"/>
            <a:ext cx="2133600" cy="163607"/>
          </a:xfrm>
        </p:spPr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FD15C0-A5E7-415B-A6B1-363F26F49D24}" type="slidenum">
              <a:rPr lang="ru-RU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50000"/>
                </a:prstClr>
              </a:solidFill>
            </a:endParaRPr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0" y="270000"/>
            <a:ext cx="9144000" cy="594000"/>
            <a:chOff x="0" y="360000"/>
            <a:chExt cx="9144000" cy="792000"/>
          </a:xfrm>
        </p:grpSpPr>
        <p:sp>
          <p:nvSpPr>
            <p:cNvPr id="8" name="Прямоугольник 7"/>
            <p:cNvSpPr/>
            <p:nvPr/>
          </p:nvSpPr>
          <p:spPr>
            <a:xfrm flipH="1">
              <a:off x="0" y="360000"/>
              <a:ext cx="6768000" cy="792000"/>
            </a:xfrm>
            <a:prstGeom prst="rect">
              <a:avLst/>
            </a:prstGeom>
            <a:solidFill>
              <a:srgbClr val="FF820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1400" dirty="0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 flipH="1">
              <a:off x="6768000" y="360000"/>
              <a:ext cx="792000" cy="792000"/>
            </a:xfrm>
            <a:prstGeom prst="rect">
              <a:avLst/>
            </a:prstGeom>
            <a:solidFill>
              <a:srgbClr val="FC4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 flipH="1">
              <a:off x="7560000" y="360000"/>
              <a:ext cx="792000" cy="792000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 flipH="1">
              <a:off x="8352000" y="360000"/>
              <a:ext cx="792000" cy="792000"/>
            </a:xfrm>
            <a:prstGeom prst="rect">
              <a:avLst/>
            </a:prstGeom>
            <a:solidFill>
              <a:srgbClr val="BF0D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Группа 11"/>
          <p:cNvGrpSpPr/>
          <p:nvPr userDrawn="1"/>
        </p:nvGrpSpPr>
        <p:grpSpPr>
          <a:xfrm>
            <a:off x="0" y="4742500"/>
            <a:ext cx="9144000" cy="135000"/>
            <a:chOff x="0" y="4963500"/>
            <a:chExt cx="9144000" cy="18000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2376000" y="4963500"/>
              <a:ext cx="6768000" cy="180000"/>
            </a:xfrm>
            <a:prstGeom prst="rect">
              <a:avLst/>
            </a:prstGeom>
            <a:solidFill>
              <a:srgbClr val="BB16A3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b" anchorCtr="0">
              <a:noAutofit/>
            </a:bodyPr>
            <a:lstStyle/>
            <a:p>
              <a:endParaRPr lang="ru-RU" sz="1200" dirty="0">
                <a:solidFill>
                  <a:srgbClr val="FFFFFF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584000" y="4963500"/>
              <a:ext cx="792000" cy="180000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792000" y="4963500"/>
              <a:ext cx="792000" cy="180000"/>
            </a:xfrm>
            <a:prstGeom prst="rect">
              <a:avLst/>
            </a:prstGeom>
            <a:solidFill>
              <a:srgbClr val="5C0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0" y="4963500"/>
              <a:ext cx="792000" cy="180000"/>
            </a:xfrm>
            <a:prstGeom prst="rect">
              <a:avLst/>
            </a:prstGeom>
            <a:solidFill>
              <a:srgbClr val="171C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75856" y="4877506"/>
            <a:ext cx="2895600" cy="163607"/>
          </a:xfrm>
        </p:spPr>
        <p:txBody>
          <a:bodyPr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22" name="Рисунок 21" descr="Logo-Color-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061787" y="3867894"/>
            <a:ext cx="178842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9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52"/>
          <p:cNvGrpSpPr/>
          <p:nvPr userDrawn="1"/>
        </p:nvGrpSpPr>
        <p:grpSpPr>
          <a:xfrm>
            <a:off x="0" y="-260"/>
            <a:ext cx="9144000" cy="540260"/>
            <a:chOff x="0" y="0"/>
            <a:chExt cx="9144000" cy="540260"/>
          </a:xfrm>
        </p:grpSpPr>
        <p:sp>
          <p:nvSpPr>
            <p:cNvPr id="29" name="Прямоугольник 28"/>
            <p:cNvSpPr/>
            <p:nvPr/>
          </p:nvSpPr>
          <p:spPr>
            <a:xfrm flipH="1">
              <a:off x="0" y="0"/>
              <a:ext cx="6768000" cy="540000"/>
            </a:xfrm>
            <a:prstGeom prst="rect">
              <a:avLst/>
            </a:prstGeom>
            <a:solidFill>
              <a:srgbClr val="171C8F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20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 flipH="1">
              <a:off x="6768000" y="260"/>
              <a:ext cx="792000" cy="540000"/>
            </a:xfrm>
            <a:prstGeom prst="rect">
              <a:avLst/>
            </a:prstGeom>
            <a:solidFill>
              <a:srgbClr val="5C0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 flipH="1">
              <a:off x="7560000" y="260"/>
              <a:ext cx="792000" cy="540000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 flipH="1">
              <a:off x="8352000" y="0"/>
              <a:ext cx="792000" cy="540000"/>
            </a:xfrm>
            <a:prstGeom prst="rect">
              <a:avLst/>
            </a:prstGeom>
            <a:solidFill>
              <a:srgbClr val="BB1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33" name="Рисунок 32" descr="EOS-White-RGB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50000" y="72000"/>
              <a:ext cx="396000" cy="396000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60" y="139972"/>
            <a:ext cx="7801632" cy="259538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008" y="627534"/>
            <a:ext cx="8229600" cy="4104456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41" indent="-285708"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accent5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accent5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5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180752"/>
          </a:xfrm>
        </p:spPr>
        <p:txBody>
          <a:bodyPr/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5224F9-8AA0-4D3F-B0BA-5A395F0022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180752"/>
          </a:xfrm>
        </p:spPr>
        <p:txBody>
          <a:bodyPr/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180752"/>
          </a:xfrm>
        </p:spPr>
        <p:txBody>
          <a:bodyPr/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FD15C0-A5E7-415B-A6B1-363F26F49D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3" name="Группа 22"/>
          <p:cNvGrpSpPr/>
          <p:nvPr userDrawn="1"/>
        </p:nvGrpSpPr>
        <p:grpSpPr>
          <a:xfrm flipH="1">
            <a:off x="0" y="5019436"/>
            <a:ext cx="9144000" cy="124064"/>
            <a:chOff x="0" y="360000"/>
            <a:chExt cx="9144000" cy="792000"/>
          </a:xfrm>
        </p:grpSpPr>
        <p:sp>
          <p:nvSpPr>
            <p:cNvPr id="24" name="Прямоугольник 23"/>
            <p:cNvSpPr/>
            <p:nvPr/>
          </p:nvSpPr>
          <p:spPr>
            <a:xfrm flipH="1">
              <a:off x="0" y="360000"/>
              <a:ext cx="6768000" cy="792000"/>
            </a:xfrm>
            <a:prstGeom prst="rect">
              <a:avLst/>
            </a:prstGeom>
            <a:solidFill>
              <a:srgbClr val="FF820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28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 flipH="1">
              <a:off x="6768000" y="360000"/>
              <a:ext cx="792000" cy="792000"/>
            </a:xfrm>
            <a:prstGeom prst="rect">
              <a:avLst/>
            </a:prstGeom>
            <a:solidFill>
              <a:srgbClr val="FC4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 flipH="1">
              <a:off x="7560000" y="360000"/>
              <a:ext cx="792000" cy="792000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 flipH="1">
              <a:off x="8352000" y="360000"/>
              <a:ext cx="792000" cy="792000"/>
            </a:xfrm>
            <a:prstGeom prst="rect">
              <a:avLst/>
            </a:prstGeom>
            <a:solidFill>
              <a:srgbClr val="BF0D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764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5"/>
          <p:cNvGrpSpPr/>
          <p:nvPr userDrawn="1"/>
        </p:nvGrpSpPr>
        <p:grpSpPr>
          <a:xfrm>
            <a:off x="0" y="2248425"/>
            <a:ext cx="9144000" cy="594000"/>
            <a:chOff x="0" y="2175750"/>
            <a:chExt cx="9144000" cy="792000"/>
          </a:xfrm>
        </p:grpSpPr>
        <p:sp>
          <p:nvSpPr>
            <p:cNvPr id="8" name="Прямоугольник 7"/>
            <p:cNvSpPr/>
            <p:nvPr/>
          </p:nvSpPr>
          <p:spPr>
            <a:xfrm flipH="1">
              <a:off x="0" y="2175750"/>
              <a:ext cx="6768000" cy="792000"/>
            </a:xfrm>
            <a:prstGeom prst="rect">
              <a:avLst/>
            </a:prstGeom>
            <a:solidFill>
              <a:srgbClr val="171C8F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28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 flipH="1">
              <a:off x="6768000" y="2175750"/>
              <a:ext cx="792000" cy="792000"/>
            </a:xfrm>
            <a:prstGeom prst="rect">
              <a:avLst/>
            </a:prstGeom>
            <a:solidFill>
              <a:srgbClr val="5C0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 flipH="1">
              <a:off x="7560000" y="2175750"/>
              <a:ext cx="792000" cy="792000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 flipH="1">
              <a:off x="8352000" y="2175750"/>
              <a:ext cx="792000" cy="792000"/>
            </a:xfrm>
            <a:prstGeom prst="rect">
              <a:avLst/>
            </a:prstGeom>
            <a:solidFill>
              <a:srgbClr val="BB1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664" y="2331649"/>
            <a:ext cx="7772400" cy="348116"/>
          </a:xfrm>
        </p:spPr>
        <p:txBody>
          <a:bodyPr anchor="t">
            <a:normAutofit/>
          </a:bodyPr>
          <a:lstStyle>
            <a:lvl1pPr algn="l">
              <a:defRPr sz="2400" b="0" cap="none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5224F9-8AA0-4D3F-B0BA-5A395F002224}" type="datetimeFigureOut">
              <a:rPr lang="ru-RU" smtClean="0">
                <a:solidFill>
                  <a:prstClr val="white">
                    <a:lumMod val="50000"/>
                  </a:prstClr>
                </a:solidFill>
              </a:rPr>
              <a:pPr/>
              <a:t>17.09.2019</a:t>
            </a:fld>
            <a:endParaRPr lang="ru-RU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FD15C0-A5E7-415B-A6B1-363F26F49D24}" type="slidenum">
              <a:rPr lang="ru-RU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80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 userDrawn="1"/>
        </p:nvGrpSpPr>
        <p:grpSpPr>
          <a:xfrm>
            <a:off x="0" y="2225813"/>
            <a:ext cx="9144000" cy="594000"/>
            <a:chOff x="0" y="360000"/>
            <a:chExt cx="9144000" cy="792000"/>
          </a:xfrm>
        </p:grpSpPr>
        <p:sp>
          <p:nvSpPr>
            <p:cNvPr id="13" name="Прямоугольник 12"/>
            <p:cNvSpPr/>
            <p:nvPr/>
          </p:nvSpPr>
          <p:spPr>
            <a:xfrm flipH="1">
              <a:off x="0" y="360000"/>
              <a:ext cx="6768000" cy="792000"/>
            </a:xfrm>
            <a:prstGeom prst="rect">
              <a:avLst/>
            </a:prstGeom>
            <a:solidFill>
              <a:srgbClr val="FF820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28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 flipH="1">
              <a:off x="6768000" y="360000"/>
              <a:ext cx="792000" cy="792000"/>
            </a:xfrm>
            <a:prstGeom prst="rect">
              <a:avLst/>
            </a:prstGeom>
            <a:solidFill>
              <a:srgbClr val="FC4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 flipH="1">
              <a:off x="7560000" y="360000"/>
              <a:ext cx="792000" cy="792000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 flipH="1">
              <a:off x="8352000" y="360000"/>
              <a:ext cx="792000" cy="792000"/>
            </a:xfrm>
            <a:prstGeom prst="rect">
              <a:avLst/>
            </a:prstGeom>
            <a:solidFill>
              <a:srgbClr val="BF0D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664" y="2331649"/>
            <a:ext cx="7772400" cy="348116"/>
          </a:xfrm>
        </p:spPr>
        <p:txBody>
          <a:bodyPr anchor="t">
            <a:normAutofit/>
          </a:bodyPr>
          <a:lstStyle>
            <a:lvl1pPr algn="l">
              <a:defRPr sz="2400" b="0" cap="none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5224F9-8AA0-4D3F-B0BA-5A395F002224}" type="datetimeFigureOut">
              <a:rPr lang="ru-RU" smtClean="0">
                <a:solidFill>
                  <a:prstClr val="white">
                    <a:lumMod val="50000"/>
                  </a:prstClr>
                </a:solidFill>
              </a:rPr>
              <a:pPr/>
              <a:t>17.09.2019</a:t>
            </a:fld>
            <a:endParaRPr lang="ru-RU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FD15C0-A5E7-415B-A6B1-363F26F49D24}" type="slidenum">
              <a:rPr lang="ru-RU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63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224F9-8AA0-4D3F-B0BA-5A395F002224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D15C0-A5E7-415B-A6B1-363F26F49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014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49" r:id="rId2"/>
    <p:sldLayoutId id="2147483650" r:id="rId3"/>
    <p:sldLayoutId id="2147483651" r:id="rId4"/>
    <p:sldLayoutId id="2147483659" r:id="rId5"/>
  </p:sldLayoutIdLs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224F9-8AA0-4D3F-B0BA-5A395F0022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D15C0-A5E7-415B-A6B1-363F26F49D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602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18DE8-7604-4E7B-9A0B-2CCCA3E32F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17.09.2019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09A01-94CA-4498-9CB3-6148DD13C0F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9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18" Type="http://schemas.microsoft.com/office/2007/relationships/hdphoto" Target="../media/hdphoto8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microsoft.com/office/2007/relationships/hdphoto" Target="../media/hdphoto5.wdp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8.png"/><Relationship Id="rId1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Архив электронных подлинников. Решение и опыт ЭОС</a:t>
            </a:r>
            <a:endParaRPr lang="ru-RU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Сергей Полтев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033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Списание документов в дело обеспечивает: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771550"/>
            <a:ext cx="5832648" cy="1008112"/>
          </a:xfrm>
          <a:prstGeom prst="rect">
            <a:avLst/>
          </a:prstGeom>
          <a:solidFill>
            <a:schemeClr val="accent4">
              <a:lumMod val="40000"/>
              <a:lumOff val="6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indent="-285750">
              <a:spcBef>
                <a:spcPct val="0"/>
              </a:spcBef>
              <a:buFontTx/>
              <a:buChar char="-"/>
            </a:pP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Занесение в БД СЭД информации о нахождении РК в деле в соответствии с утвержденной  номенклатурой дел</a:t>
            </a:r>
          </a:p>
          <a:p>
            <a:pPr marL="285750" lvl="1" indent="-285750">
              <a:spcBef>
                <a:spcPct val="0"/>
              </a:spcBef>
              <a:buFontTx/>
              <a:buChar char="-"/>
            </a:pP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Просмотр содержимого дела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61437" y="2139702"/>
            <a:ext cx="5843011" cy="1440160"/>
          </a:xfrm>
          <a:prstGeom prst="rect">
            <a:avLst/>
          </a:prstGeom>
          <a:solidFill>
            <a:schemeClr val="tx2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indent="-285750">
              <a:spcBef>
                <a:spcPct val="0"/>
              </a:spcBef>
              <a:buFontTx/>
              <a:buChar char="-"/>
              <a:tabLst>
                <a:tab pos="358775" algn="l"/>
              </a:tabLst>
            </a:pP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Формирование/переформирование единиц хранения дела</a:t>
            </a:r>
          </a:p>
          <a:p>
            <a:pPr marL="285750" lvl="1" indent="-285750">
              <a:spcBef>
                <a:spcPct val="0"/>
              </a:spcBef>
              <a:buFontTx/>
              <a:buChar char="-"/>
              <a:tabLst>
                <a:tab pos="358775" algn="l"/>
              </a:tabLst>
            </a:pP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При списании номер дела по номенклатуре выбирается из справочника «Номенклатура дел»</a:t>
            </a:r>
          </a:p>
          <a:p>
            <a:pPr marL="0" lvl="1">
              <a:spcBef>
                <a:spcPct val="0"/>
              </a:spcBef>
              <a:tabLst>
                <a:tab pos="358775" algn="l"/>
              </a:tabLst>
            </a:pPr>
            <a:endParaRPr lang="ru-RU" alt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pPr marL="0" lvl="1">
              <a:spcBef>
                <a:spcPct val="0"/>
              </a:spcBef>
              <a:tabLst>
                <a:tab pos="358775" algn="l"/>
              </a:tabLst>
            </a:pPr>
            <a:endParaRPr lang="ru-RU" alt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71800" y="3799761"/>
            <a:ext cx="5832648" cy="1064469"/>
          </a:xfrm>
          <a:prstGeom prst="rect">
            <a:avLst/>
          </a:prstGeom>
          <a:solidFill>
            <a:srgbClr val="8CC095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>
              <a:spcBef>
                <a:spcPct val="0"/>
              </a:spcBef>
            </a:pP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-  </a:t>
            </a:r>
            <a:r>
              <a:rPr lang="ru-RU" alt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 Разделение </a:t>
            </a: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дел на электронные и бумажные</a:t>
            </a:r>
          </a:p>
        </p:txBody>
      </p:sp>
      <p:pic>
        <p:nvPicPr>
          <p:cNvPr id="4098" name="Picture 2" descr="\\portal\DavWWWRoot\Departments\Market\Reklama\ШАБЛОН для ПРЕЗЕНТАЦИЙ\Картинки для презентаций\ICONS-FLAT\ico-flat-graphiks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43558"/>
            <a:ext cx="2304256" cy="400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72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Списание документов в </a:t>
            </a:r>
            <a:r>
              <a:rPr lang="ru-RU" dirty="0" smtClean="0"/>
              <a:t>дело</a:t>
            </a:r>
            <a:endParaRPr lang="ru-RU" dirty="0"/>
          </a:p>
        </p:txBody>
      </p:sp>
      <p:pic>
        <p:nvPicPr>
          <p:cNvPr id="4" name="Списание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3513" y="627063"/>
            <a:ext cx="6002337" cy="4105275"/>
          </a:xfrm>
        </p:spPr>
      </p:pic>
    </p:spTree>
    <p:extLst>
      <p:ext uri="{BB962C8B-B14F-4D97-AF65-F5344CB8AC3E}">
        <p14:creationId xmlns:p14="http://schemas.microsoft.com/office/powerpoint/2010/main" val="16767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Экспорт дел из СЭД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894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Экспорт электронных дел обеспечивает модель «Библиотека коннекторов»: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33968" y="765550"/>
            <a:ext cx="5832648" cy="1008112"/>
          </a:xfrm>
          <a:prstGeom prst="rect">
            <a:avLst/>
          </a:prstGeom>
          <a:solidFill>
            <a:schemeClr val="accent4">
              <a:lumMod val="40000"/>
              <a:lumOff val="6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indent="-285750">
              <a:spcBef>
                <a:spcPct val="0"/>
              </a:spcBef>
              <a:buFontTx/>
              <a:buChar char="-"/>
            </a:pP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Выгрузка электронных дел/части дел из СЭД в соответствии с определенным форматом</a:t>
            </a:r>
          </a:p>
          <a:p>
            <a:pPr marL="285750" lvl="1" indent="-285750">
              <a:spcBef>
                <a:spcPct val="0"/>
              </a:spcBef>
              <a:buFontTx/>
              <a:buChar char="-"/>
            </a:pPr>
            <a:r>
              <a:rPr lang="ru-RU" alt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Формирование контейнера для транспортировки (передачи) документов на хранение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23605" y="1851670"/>
            <a:ext cx="5843011" cy="1440160"/>
          </a:xfrm>
          <a:prstGeom prst="rect">
            <a:avLst/>
          </a:prstGeom>
          <a:solidFill>
            <a:schemeClr val="tx2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>
              <a:spcBef>
                <a:spcPct val="0"/>
              </a:spcBef>
              <a:tabLst>
                <a:tab pos="358775" algn="l"/>
              </a:tabLst>
            </a:pPr>
            <a:endParaRPr lang="ru-RU" alt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pPr marL="0" lvl="1">
              <a:spcBef>
                <a:spcPct val="0"/>
              </a:spcBef>
              <a:tabLst>
                <a:tab pos="358775" algn="l"/>
              </a:tabLst>
            </a:pPr>
            <a:r>
              <a:rPr lang="ru-RU" alt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Контейнер передачи </a:t>
            </a:r>
            <a:r>
              <a:rPr lang="ru-RU" alt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содержит:</a:t>
            </a:r>
          </a:p>
          <a:p>
            <a:pPr marL="285750" lvl="1" indent="-285750">
              <a:spcBef>
                <a:spcPct val="0"/>
              </a:spcBef>
              <a:buFontTx/>
              <a:buChar char="-"/>
              <a:tabLst>
                <a:tab pos="358775" algn="l"/>
              </a:tabLst>
            </a:pPr>
            <a:r>
              <a:rPr lang="ru-RU" alt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Метаданные электронного дела</a:t>
            </a:r>
          </a:p>
          <a:p>
            <a:pPr marL="285750" lvl="1" indent="-285750">
              <a:spcBef>
                <a:spcPct val="0"/>
              </a:spcBef>
              <a:buFontTx/>
              <a:buChar char="-"/>
              <a:tabLst>
                <a:tab pos="358775" algn="l"/>
              </a:tabLst>
            </a:pPr>
            <a:r>
              <a:rPr lang="ru-RU" alt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Внутреннюю опись электронного дела</a:t>
            </a:r>
          </a:p>
          <a:p>
            <a:pPr marL="285750" lvl="1" indent="-285750">
              <a:spcBef>
                <a:spcPct val="0"/>
              </a:spcBef>
              <a:buFontTx/>
              <a:buChar char="-"/>
              <a:tabLst>
                <a:tab pos="358775" algn="l"/>
              </a:tabLst>
            </a:pPr>
            <a:r>
              <a:rPr lang="ru-RU" alt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Контейнеры электронных документов, включенных  в вышеуказанное дело</a:t>
            </a:r>
          </a:p>
          <a:p>
            <a:pPr marL="0" lvl="1">
              <a:spcBef>
                <a:spcPct val="0"/>
              </a:spcBef>
              <a:tabLst>
                <a:tab pos="358775" algn="l"/>
              </a:tabLst>
            </a:pPr>
            <a:endParaRPr lang="ru-RU" alt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pPr marL="0" lvl="1">
              <a:spcBef>
                <a:spcPct val="0"/>
              </a:spcBef>
              <a:tabLst>
                <a:tab pos="358775" algn="l"/>
              </a:tabLst>
            </a:pPr>
            <a:endParaRPr lang="ru-RU" alt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2844" y="3435846"/>
            <a:ext cx="5832648" cy="1413399"/>
          </a:xfrm>
          <a:prstGeom prst="rect">
            <a:avLst/>
          </a:prstGeom>
          <a:solidFill>
            <a:srgbClr val="8CC095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>
              <a:spcBef>
                <a:spcPct val="0"/>
              </a:spcBef>
            </a:pPr>
            <a:r>
              <a:rPr lang="ru-RU" alt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Контейнер электронного документа </a:t>
            </a:r>
            <a:r>
              <a:rPr lang="ru-RU" alt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содержит:</a:t>
            </a:r>
          </a:p>
          <a:p>
            <a:pPr marL="285750" lvl="1" indent="-285750">
              <a:spcBef>
                <a:spcPct val="0"/>
              </a:spcBef>
              <a:buFontTx/>
              <a:buChar char="-"/>
              <a:tabLst>
                <a:tab pos="358775" algn="l"/>
              </a:tabLst>
            </a:pP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Файл(ы) с текстом электронного документа </a:t>
            </a:r>
            <a:endParaRPr lang="ru-RU" alt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pPr marL="285750" lvl="1" indent="-285750">
              <a:spcBef>
                <a:spcPct val="0"/>
              </a:spcBef>
              <a:buFontTx/>
              <a:buChar char="-"/>
              <a:tabLst>
                <a:tab pos="358775" algn="l"/>
              </a:tabLst>
            </a:pPr>
            <a:r>
              <a:rPr lang="ru-RU" alt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Файл(ы</a:t>
            </a: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) электронной(-ых) подписи(-ей) (ЭП) </a:t>
            </a:r>
            <a:endParaRPr lang="en-US" alt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pPr marL="285750" lvl="1" indent="-285750">
              <a:spcBef>
                <a:spcPct val="0"/>
              </a:spcBef>
              <a:buFontTx/>
              <a:buChar char="-"/>
              <a:tabLst>
                <a:tab pos="358775" algn="l"/>
              </a:tabLst>
            </a:pP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Метаданные электронного документа</a:t>
            </a:r>
          </a:p>
          <a:p>
            <a:pPr marL="285750" lvl="1" indent="-285750">
              <a:spcBef>
                <a:spcPct val="0"/>
              </a:spcBef>
              <a:buFontTx/>
              <a:buChar char="-"/>
              <a:tabLst>
                <a:tab pos="358775" algn="l"/>
              </a:tabLst>
            </a:pP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Визуализированную копию электронного документа в формате </a:t>
            </a:r>
            <a:r>
              <a:rPr lang="en-US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PDF/</a:t>
            </a: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А</a:t>
            </a:r>
          </a:p>
        </p:txBody>
      </p:sp>
      <p:pic>
        <p:nvPicPr>
          <p:cNvPr id="4098" name="Picture 2" descr="\\portal\DavWWWRoot\Departments\Market\Reklama\ШАБЛОН для ПРЕЗЕНТАЦИЙ\Картинки для презентаций\ICONS-FLAT\ico-flat-graphiks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43558"/>
            <a:ext cx="2304256" cy="400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8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Экспорт электронных документов в составе электронного дела</a:t>
            </a:r>
            <a:endParaRPr lang="ru-RU" dirty="0"/>
          </a:p>
        </p:txBody>
      </p:sp>
      <p:pic>
        <p:nvPicPr>
          <p:cNvPr id="5" name="Экспорт данных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950" y="627063"/>
            <a:ext cx="6877050" cy="4105275"/>
          </a:xfrm>
        </p:spPr>
      </p:pic>
    </p:spTree>
    <p:extLst>
      <p:ext uri="{BB962C8B-B14F-4D97-AF65-F5344CB8AC3E}">
        <p14:creationId xmlns:p14="http://schemas.microsoft.com/office/powerpoint/2010/main" val="4132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Выделение документов к уничтожению (формирование акта) (</a:t>
            </a:r>
            <a:r>
              <a:rPr lang="ru-RU" dirty="0" err="1" smtClean="0"/>
              <a:t>демо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Акт о выделении к уничтожению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5813" y="627063"/>
            <a:ext cx="7297737" cy="4105275"/>
          </a:xfrm>
        </p:spPr>
      </p:pic>
    </p:spTree>
    <p:extLst>
      <p:ext uri="{BB962C8B-B14F-4D97-AF65-F5344CB8AC3E}">
        <p14:creationId xmlns:p14="http://schemas.microsoft.com/office/powerpoint/2010/main" val="307958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28" tIns="45714" rIns="91428" bIns="45714" rtlCol="0" anchor="ctr">
            <a:noAutofit/>
          </a:bodyPr>
          <a:lstStyle/>
          <a:p>
            <a:r>
              <a:rPr lang="ru-RU" sz="1800" dirty="0" smtClean="0"/>
              <a:t>Система «АРХИВНОЕ ДЕЛО»</a:t>
            </a:r>
            <a:endParaRPr lang="ru-RU" sz="1800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4656947" y="3597854"/>
            <a:ext cx="4014266" cy="900000"/>
            <a:chOff x="4656947" y="3597854"/>
            <a:chExt cx="4014266" cy="900000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4699293" y="3629016"/>
              <a:ext cx="3971920" cy="8376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7874" tIns="45714" rIns="0" bIns="45714" rtlCol="0" anchor="ctr"/>
            <a:lstStyle/>
            <a:p>
              <a:r>
                <a:rPr lang="ru-RU" sz="1400" dirty="0">
                  <a:solidFill>
                    <a:schemeClr val="bg1"/>
                  </a:solidFill>
                  <a:cs typeface="Arial" panose="020B0604020202020204" pitchFamily="34" charset="0"/>
                </a:rPr>
                <a:t>Интеграция с </a:t>
              </a:r>
              <a:r>
                <a:rPr lang="ru-RU" sz="14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ПК «Архивный фонд»  (версии 4)</a:t>
              </a:r>
              <a:endParaRPr lang="ru-RU" sz="14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44" name="Рисунок 43"/>
            <p:cNvPicPr preferRelativeResize="0">
              <a:picLocks/>
            </p:cNvPicPr>
            <p:nvPr/>
          </p:nvPicPr>
          <p:blipFill>
            <a:blip r:embed="rId3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947" y="3597854"/>
              <a:ext cx="900000" cy="900000"/>
            </a:xfrm>
            <a:prstGeom prst="rect">
              <a:avLst/>
            </a:prstGeom>
            <a:noFill/>
          </p:spPr>
        </p:pic>
      </p:grpSp>
      <p:grpSp>
        <p:nvGrpSpPr>
          <p:cNvPr id="6" name="Группа 5"/>
          <p:cNvGrpSpPr/>
          <p:nvPr/>
        </p:nvGrpSpPr>
        <p:grpSpPr>
          <a:xfrm>
            <a:off x="539621" y="820703"/>
            <a:ext cx="3959931" cy="837675"/>
            <a:chOff x="539621" y="820703"/>
            <a:chExt cx="3959931" cy="837675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539621" y="820703"/>
              <a:ext cx="3959931" cy="8376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7874" tIns="45714" rIns="0" bIns="45714" rtlCol="0" anchor="ctr"/>
            <a:lstStyle/>
            <a:p>
              <a:r>
                <a:rPr lang="ru-RU" sz="14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Обеспечение долговременного хранения документов (контроль целостности и сохранности)</a:t>
              </a:r>
              <a:endParaRPr lang="ru-RU" sz="14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5127" name="Picture 7" descr="\\portal\DavWWWRoot\Departments\Market\Reklama\ШАБЛОН для ПРЕЗЕНТАЦИЙ\Картинки для презентаций\ICO-COLOR\iconky2-65.png"/>
            <p:cNvPicPr>
              <a:picLocks noChangeAspect="1" noChangeArrowheads="1"/>
            </p:cNvPicPr>
            <p:nvPr/>
          </p:nvPicPr>
          <p:blipFill>
            <a:blip r:embed="rId5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006" y="847888"/>
              <a:ext cx="709554" cy="709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4656947" y="1704339"/>
            <a:ext cx="4014266" cy="984690"/>
            <a:chOff x="4656947" y="1704339"/>
            <a:chExt cx="4014266" cy="984690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699293" y="1756809"/>
              <a:ext cx="3971920" cy="8376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7874" tIns="45714" rIns="0" bIns="45714" rtlCol="0" anchor="ctr"/>
            <a:lstStyle/>
            <a:p>
              <a:r>
                <a:rPr lang="ru-RU" sz="14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Потоковый ввод ретроспективной информации (оцифровка документов)</a:t>
              </a:r>
              <a:endParaRPr lang="ru-RU" sz="14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5128" name="Picture 8" descr="\\portal\DavWWWRoot\Departments\Market\Reklama\ШАБЛОН для ПРЕЗЕНТАЦИЙ\Картинки для презентаций\ICO-COLOR\iconky-54.png"/>
            <p:cNvPicPr>
              <a:picLocks noChangeAspect="1" noChangeArrowheads="1"/>
            </p:cNvPicPr>
            <p:nvPr/>
          </p:nvPicPr>
          <p:blipFill>
            <a:blip r:embed="rId7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947" y="1704339"/>
              <a:ext cx="984690" cy="984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4693332" y="820703"/>
            <a:ext cx="3977880" cy="837675"/>
            <a:chOff x="4693332" y="820703"/>
            <a:chExt cx="3977880" cy="837675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4693332" y="820703"/>
              <a:ext cx="3977880" cy="8376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7874" tIns="45714" rIns="0" bIns="45714" rtlCol="0" anchor="ctr"/>
            <a:lstStyle/>
            <a:p>
              <a:r>
                <a:rPr lang="ru-RU" sz="1400" dirty="0">
                  <a:solidFill>
                    <a:schemeClr val="bg1"/>
                  </a:solidFill>
                  <a:cs typeface="Arial" panose="020B0604020202020204" pitchFamily="34" charset="0"/>
                </a:rPr>
                <a:t>Мощные поисковые возможности по </a:t>
              </a:r>
              <a:r>
                <a:rPr lang="ru-RU" sz="14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делам и документам</a:t>
              </a:r>
              <a:endParaRPr lang="ru-RU" sz="14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5129" name="Picture 9" descr="\\portal\DavWWWRoot\Departments\Market\Reklama\ШАБЛОН для ПРЕЗЕНТАЦИЙ\Картинки для презентаций\ICO-COLOR\iconky2-63.png"/>
            <p:cNvPicPr>
              <a:picLocks noChangeAspect="1" noChangeArrowheads="1"/>
            </p:cNvPicPr>
            <p:nvPr/>
          </p:nvPicPr>
          <p:blipFill>
            <a:blip r:embed="rId9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8343" y="936386"/>
              <a:ext cx="621057" cy="621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539552" y="1756809"/>
            <a:ext cx="3960000" cy="837676"/>
            <a:chOff x="539552" y="3629016"/>
            <a:chExt cx="3960000" cy="837676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539552" y="3629016"/>
              <a:ext cx="3960000" cy="8376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7874" tIns="45714" rIns="0" bIns="45714" rtlCol="0" anchor="ctr"/>
            <a:lstStyle/>
            <a:p>
              <a:r>
                <a:rPr lang="ru-RU" sz="14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Эффективные инструменты для обеспечения выполнения архивных функций</a:t>
              </a:r>
              <a:endParaRPr lang="ru-RU" sz="14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5131" name="Picture 11" descr="\\portal\DavWWWRoot\Departments\Market\Reklama\ШАБЛОН для ПРЕЗЕНТАЦИЙ\Картинки для презентаций\ICO-COLOR\iconky2-56.png"/>
            <p:cNvPicPr>
              <a:picLocks noChangeAspect="1" noChangeArrowheads="1"/>
            </p:cNvPicPr>
            <p:nvPr/>
          </p:nvPicPr>
          <p:blipFill>
            <a:blip r:embed="rId11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696" y="3633921"/>
              <a:ext cx="738187" cy="738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539552" y="2692919"/>
            <a:ext cx="3960000" cy="837678"/>
            <a:chOff x="539552" y="2692919"/>
            <a:chExt cx="3960000" cy="837678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539552" y="2692919"/>
              <a:ext cx="3960000" cy="83767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7874" tIns="45714" rIns="0" bIns="45714" rtlCol="0" anchor="ctr"/>
            <a:lstStyle/>
            <a:p>
              <a:r>
                <a:rPr lang="ru-RU" sz="1400" dirty="0">
                  <a:solidFill>
                    <a:schemeClr val="bg1"/>
                  </a:solidFill>
                  <a:cs typeface="Arial" panose="020B0604020202020204" pitchFamily="34" charset="0"/>
                </a:rPr>
                <a:t>Контроль </a:t>
              </a:r>
              <a:r>
                <a:rPr lang="ru-RU" sz="14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сроков хранения документов</a:t>
              </a:r>
              <a:endParaRPr lang="ru-RU" sz="14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40" name="Рисунок 39"/>
            <p:cNvPicPr preferRelativeResize="0">
              <a:picLocks/>
            </p:cNvPicPr>
            <p:nvPr/>
          </p:nvPicPr>
          <p:blipFill>
            <a:blip r:embed="rId13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544" y="2702053"/>
              <a:ext cx="756000" cy="755984"/>
            </a:xfrm>
            <a:prstGeom prst="rect">
              <a:avLst/>
            </a:prstGeom>
            <a:noFill/>
          </p:spPr>
        </p:pic>
      </p:grpSp>
      <p:grpSp>
        <p:nvGrpSpPr>
          <p:cNvPr id="9" name="Группа 8"/>
          <p:cNvGrpSpPr/>
          <p:nvPr/>
        </p:nvGrpSpPr>
        <p:grpSpPr>
          <a:xfrm>
            <a:off x="4710452" y="2682122"/>
            <a:ext cx="3960760" cy="850694"/>
            <a:chOff x="4710452" y="2682122"/>
            <a:chExt cx="3960760" cy="850694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4711212" y="2682122"/>
              <a:ext cx="3960000" cy="83767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7874" tIns="45714" rIns="0" bIns="45714" rtlCol="0" anchor="ctr"/>
            <a:lstStyle/>
            <a:p>
              <a:r>
                <a:rPr lang="ru-RU" sz="14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Нормативное обеспечение построения архива электронных подлинников</a:t>
              </a:r>
              <a:endParaRPr lang="ru-RU" sz="14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3" name="Рисунок 22"/>
            <p:cNvPicPr preferRelativeResize="0">
              <a:picLocks/>
            </p:cNvPicPr>
            <p:nvPr/>
          </p:nvPicPr>
          <p:blipFill>
            <a:blip r:embed="rId15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452" y="2702052"/>
              <a:ext cx="882837" cy="830764"/>
            </a:xfrm>
            <a:prstGeom prst="rect">
              <a:avLst/>
            </a:prstGeom>
            <a:noFill/>
          </p:spPr>
        </p:pic>
      </p:grpSp>
      <p:grpSp>
        <p:nvGrpSpPr>
          <p:cNvPr id="3" name="Группа 2"/>
          <p:cNvGrpSpPr/>
          <p:nvPr/>
        </p:nvGrpSpPr>
        <p:grpSpPr>
          <a:xfrm>
            <a:off x="553901" y="3629016"/>
            <a:ext cx="3960000" cy="837679"/>
            <a:chOff x="539552" y="1756801"/>
            <a:chExt cx="3960000" cy="837679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539552" y="1756801"/>
              <a:ext cx="3960000" cy="83767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7874" tIns="45714" rIns="0" bIns="45714" rtlCol="0" anchor="ctr"/>
            <a:lstStyle/>
            <a:p>
              <a:r>
                <a:rPr lang="ru-RU" sz="1400" dirty="0">
                  <a:solidFill>
                    <a:schemeClr val="bg1"/>
                  </a:solidFill>
                  <a:cs typeface="Arial" panose="020B0604020202020204" pitchFamily="34" charset="0"/>
                </a:rPr>
                <a:t>О</a:t>
              </a:r>
              <a:r>
                <a:rPr lang="ru-RU" sz="14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течественное ПО, соответствует </a:t>
              </a:r>
              <a:r>
                <a:rPr lang="ru-RU" sz="1400" dirty="0">
                  <a:solidFill>
                    <a:schemeClr val="bg1"/>
                  </a:solidFill>
                  <a:cs typeface="Arial" panose="020B0604020202020204" pitchFamily="34" charset="0"/>
                </a:rPr>
                <a:t>всем нормативным </a:t>
              </a:r>
              <a:r>
                <a:rPr lang="ru-RU" sz="14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требованиям </a:t>
              </a:r>
              <a:endParaRPr lang="ru-RU" sz="14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24" name="Рисунок 23"/>
            <p:cNvPicPr preferRelativeResize="0">
              <a:picLocks/>
            </p:cNvPicPr>
            <p:nvPr/>
          </p:nvPicPr>
          <p:blipFill>
            <a:blip r:embed="rId17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006" y="1756815"/>
              <a:ext cx="801992" cy="83766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67641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93664" y="2331649"/>
            <a:ext cx="8226808" cy="34811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Прием электронных документов на хранение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423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Прием электронных документов на хранение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33968" y="765550"/>
            <a:ext cx="5832648" cy="1008112"/>
          </a:xfrm>
          <a:prstGeom prst="rect">
            <a:avLst/>
          </a:prstGeom>
          <a:solidFill>
            <a:schemeClr val="accent4">
              <a:lumMod val="40000"/>
              <a:lumOff val="6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indent="-285750">
              <a:spcBef>
                <a:spcPct val="0"/>
              </a:spcBef>
              <a:buFontTx/>
              <a:buChar char="-"/>
            </a:pPr>
            <a:r>
              <a:rPr lang="ru-RU" alt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Подготовка к передачи документов на хранение – это </a:t>
            </a:r>
            <a:r>
              <a:rPr lang="ru-RU" altLang="ru-RU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контейнирование</a:t>
            </a:r>
            <a:r>
              <a:rPr lang="ru-RU" alt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 и подписание контейнера УКЭП</a:t>
            </a:r>
          </a:p>
          <a:p>
            <a:pPr marL="285750" lvl="1" indent="-285750">
              <a:spcBef>
                <a:spcPct val="0"/>
              </a:spcBef>
              <a:buFontTx/>
              <a:buChar char="-"/>
            </a:pPr>
            <a:r>
              <a:rPr lang="ru-RU" alt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Передача контейнера может осуществляться и по Сети и на носителях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23605" y="1851670"/>
            <a:ext cx="5843011" cy="1440160"/>
          </a:xfrm>
          <a:prstGeom prst="rect">
            <a:avLst/>
          </a:prstGeom>
          <a:solidFill>
            <a:schemeClr val="tx2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>
              <a:spcBef>
                <a:spcPct val="0"/>
              </a:spcBef>
              <a:tabLst>
                <a:tab pos="358775" algn="l"/>
              </a:tabLst>
            </a:pPr>
            <a:endParaRPr lang="ru-RU" alt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pPr marL="0" lvl="1">
              <a:spcBef>
                <a:spcPct val="0"/>
              </a:spcBef>
              <a:tabLst>
                <a:tab pos="358775" algn="l"/>
              </a:tabLst>
            </a:pPr>
            <a:endParaRPr lang="ru-RU" alt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pPr marL="0" lvl="1">
              <a:spcBef>
                <a:spcPct val="0"/>
              </a:spcBef>
              <a:tabLst>
                <a:tab pos="358775" algn="l"/>
              </a:tabLst>
            </a:pPr>
            <a:r>
              <a:rPr lang="ru-RU" alt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Предварительные проверки перед помещением контейнера передачи в Эталонное хранилище:</a:t>
            </a:r>
          </a:p>
          <a:p>
            <a:pPr marL="285750" lvl="1" indent="-285750">
              <a:spcBef>
                <a:spcPct val="0"/>
              </a:spcBef>
              <a:buFontTx/>
              <a:buChar char="-"/>
              <a:tabLst>
                <a:tab pos="358775" algn="l"/>
              </a:tabLst>
            </a:pP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Проверка целостности (УКЭП</a:t>
            </a:r>
            <a:r>
              <a:rPr lang="ru-RU" alt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)</a:t>
            </a:r>
          </a:p>
          <a:p>
            <a:pPr marL="285750" lvl="1" indent="-285750">
              <a:spcBef>
                <a:spcPct val="0"/>
              </a:spcBef>
              <a:buFontTx/>
              <a:buChar char="-"/>
              <a:tabLst>
                <a:tab pos="358775" algn="l"/>
              </a:tabLst>
            </a:pPr>
            <a:r>
              <a:rPr lang="ru-RU" alt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Проверка структуры контейнера передачи</a:t>
            </a:r>
          </a:p>
          <a:p>
            <a:pPr marL="285750" lvl="1" indent="-285750">
              <a:spcBef>
                <a:spcPct val="0"/>
              </a:spcBef>
              <a:buFontTx/>
              <a:buChar char="-"/>
              <a:tabLst>
                <a:tab pos="358775" algn="l"/>
              </a:tabLst>
            </a:pPr>
            <a:r>
              <a:rPr lang="ru-RU" alt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Проверка на отсутствие вредоносного ПО (вирусов)</a:t>
            </a:r>
          </a:p>
          <a:p>
            <a:pPr marL="0" lvl="1">
              <a:spcBef>
                <a:spcPct val="0"/>
              </a:spcBef>
              <a:tabLst>
                <a:tab pos="358775" algn="l"/>
              </a:tabLst>
            </a:pPr>
            <a:endParaRPr lang="ru-RU" alt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pPr marL="0" lvl="1">
              <a:spcBef>
                <a:spcPct val="0"/>
              </a:spcBef>
              <a:tabLst>
                <a:tab pos="358775" algn="l"/>
              </a:tabLst>
            </a:pPr>
            <a:endParaRPr lang="ru-RU" alt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2844" y="3435846"/>
            <a:ext cx="5832648" cy="1413399"/>
          </a:xfrm>
          <a:prstGeom prst="rect">
            <a:avLst/>
          </a:prstGeom>
          <a:solidFill>
            <a:srgbClr val="8CC095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indent="-285750">
              <a:spcBef>
                <a:spcPct val="0"/>
              </a:spcBef>
              <a:buFontTx/>
              <a:buChar char="-"/>
            </a:pP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Эталонное хранилище: надежность</a:t>
            </a:r>
          </a:p>
          <a:p>
            <a:pPr marL="285750" lvl="1" indent="-285750">
              <a:spcBef>
                <a:spcPct val="0"/>
              </a:spcBef>
              <a:buFontTx/>
              <a:buChar char="-"/>
            </a:pP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Рабочее хранилище: высокая производительность</a:t>
            </a:r>
          </a:p>
          <a:p>
            <a:pPr marL="285750" lvl="1" indent="-285750">
              <a:spcBef>
                <a:spcPct val="0"/>
              </a:spcBef>
              <a:buFontTx/>
              <a:buChar char="-"/>
            </a:pP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Реестр подлинников  </a:t>
            </a:r>
          </a:p>
        </p:txBody>
      </p:sp>
      <p:pic>
        <p:nvPicPr>
          <p:cNvPr id="4098" name="Picture 2" descr="\\portal\DavWWWRoot\Departments\Market\Reklama\ШАБЛОН для ПРЕЗЕНТАЦИЙ\Картинки для презентаций\ICONS-FLAT\ico-flat-graphiks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43558"/>
            <a:ext cx="2304256" cy="400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53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Формирование и подписание контейнера передачи (</a:t>
            </a:r>
            <a:r>
              <a:rPr lang="ru-RU" dirty="0" err="1" smtClean="0"/>
              <a:t>демо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Формирование и подписание контейнер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950" y="627063"/>
            <a:ext cx="6877050" cy="4105275"/>
          </a:xfrm>
        </p:spPr>
      </p:pic>
    </p:spTree>
    <p:extLst>
      <p:ext uri="{BB962C8B-B14F-4D97-AF65-F5344CB8AC3E}">
        <p14:creationId xmlns:p14="http://schemas.microsoft.com/office/powerpoint/2010/main" val="409048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Электронные оригиналы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vs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Бумажные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028367586"/>
              </p:ext>
            </p:extLst>
          </p:nvPr>
        </p:nvGraphicFramePr>
        <p:xfrm>
          <a:off x="1691680" y="627534"/>
          <a:ext cx="6192688" cy="3559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67544" y="429994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Почему так</a:t>
            </a:r>
            <a:r>
              <a:rPr lang="en-US" dirty="0" smtClean="0"/>
              <a:t>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8803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Проверка целостности контейнера передачи и его загрузка в Хранилища (</a:t>
            </a:r>
            <a:r>
              <a:rPr lang="ru-RU" dirty="0" err="1" smtClean="0"/>
              <a:t>демо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Проверка и загрузка в хранилищ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950" y="627063"/>
            <a:ext cx="6877050" cy="4105275"/>
          </a:xfrm>
        </p:spPr>
      </p:pic>
    </p:spTree>
    <p:extLst>
      <p:ext uri="{BB962C8B-B14F-4D97-AF65-F5344CB8AC3E}">
        <p14:creationId xmlns:p14="http://schemas.microsoft.com/office/powerpoint/2010/main" val="256897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Проверка целостности и сохранности документов в хранилищах (</a:t>
            </a:r>
            <a:r>
              <a:rPr lang="ru-RU" dirty="0" err="1" smtClean="0"/>
              <a:t>демо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Проверка целостности хранилищ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950" y="627063"/>
            <a:ext cx="6877050" cy="4105275"/>
          </a:xfrm>
        </p:spPr>
      </p:pic>
    </p:spTree>
    <p:extLst>
      <p:ext uri="{BB962C8B-B14F-4D97-AF65-F5344CB8AC3E}">
        <p14:creationId xmlns:p14="http://schemas.microsoft.com/office/powerpoint/2010/main" val="346225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Реестр подлинников (</a:t>
            </a:r>
            <a:r>
              <a:rPr lang="ru-RU" dirty="0" err="1" smtClean="0"/>
              <a:t>демо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Реестр подлинников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950" y="627063"/>
            <a:ext cx="6877050" cy="4105275"/>
          </a:xfrm>
        </p:spPr>
      </p:pic>
    </p:spTree>
    <p:extLst>
      <p:ext uri="{BB962C8B-B14F-4D97-AF65-F5344CB8AC3E}">
        <p14:creationId xmlns:p14="http://schemas.microsoft.com/office/powerpoint/2010/main" val="146871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Импорт документов в систему «Архивное дело»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33968" y="765550"/>
            <a:ext cx="5832648" cy="1008112"/>
          </a:xfrm>
          <a:prstGeom prst="rect">
            <a:avLst/>
          </a:prstGeom>
          <a:solidFill>
            <a:schemeClr val="accent4">
              <a:lumMod val="40000"/>
              <a:lumOff val="6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indent="-285750">
              <a:spcBef>
                <a:spcPct val="0"/>
              </a:spcBef>
              <a:buFontTx/>
              <a:buChar char="-"/>
            </a:pPr>
            <a:r>
              <a:rPr lang="ru-RU" alt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Загрузка документов в Хранилища не является фактом приема документов на хранение</a:t>
            </a:r>
          </a:p>
          <a:p>
            <a:pPr marL="285750" lvl="1" indent="-285750">
              <a:spcBef>
                <a:spcPct val="0"/>
              </a:spcBef>
              <a:buFontTx/>
              <a:buChar char="-"/>
            </a:pPr>
            <a:r>
              <a:rPr lang="ru-RU" alt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Отметка о приеме документов на хранение выполняется в системе «Архивное дело»</a:t>
            </a:r>
          </a:p>
          <a:p>
            <a:pPr marL="285750" lvl="1" indent="-285750">
              <a:spcBef>
                <a:spcPct val="0"/>
              </a:spcBef>
              <a:buFontTx/>
              <a:buChar char="-"/>
            </a:pPr>
            <a:endParaRPr lang="ru-RU" alt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23605" y="1851670"/>
            <a:ext cx="5843011" cy="1440160"/>
          </a:xfrm>
          <a:prstGeom prst="rect">
            <a:avLst/>
          </a:prstGeom>
          <a:solidFill>
            <a:schemeClr val="tx2">
              <a:lumMod val="60000"/>
              <a:lumOff val="4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>
              <a:spcBef>
                <a:spcPct val="0"/>
              </a:spcBef>
              <a:tabLst>
                <a:tab pos="358775" algn="l"/>
              </a:tabLst>
            </a:pPr>
            <a:endParaRPr lang="ru-RU" alt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pPr marL="285750" lvl="1" indent="-285750">
              <a:spcBef>
                <a:spcPct val="0"/>
              </a:spcBef>
              <a:buFontTx/>
              <a:buChar char="-"/>
              <a:tabLst>
                <a:tab pos="358775" algn="l"/>
              </a:tabLst>
            </a:pPr>
            <a:endParaRPr lang="ru-RU" alt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pPr marL="285750" lvl="1" indent="-285750">
              <a:spcBef>
                <a:spcPct val="0"/>
              </a:spcBef>
              <a:buFontTx/>
              <a:buChar char="-"/>
              <a:tabLst>
                <a:tab pos="358775" algn="l"/>
              </a:tabLst>
            </a:pPr>
            <a:r>
              <a:rPr lang="ru-RU" alt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Формирование </a:t>
            </a: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и оформление дел</a:t>
            </a:r>
          </a:p>
          <a:p>
            <a:pPr marL="285750" lvl="1" indent="-285750">
              <a:spcBef>
                <a:spcPct val="0"/>
              </a:spcBef>
              <a:buFontTx/>
              <a:buChar char="-"/>
              <a:tabLst>
                <a:tab pos="358775" algn="l"/>
              </a:tabLst>
            </a:pP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Формирование сдаточной описи</a:t>
            </a:r>
          </a:p>
          <a:p>
            <a:pPr marL="285750" lvl="1" indent="-285750">
              <a:spcBef>
                <a:spcPct val="0"/>
              </a:spcBef>
              <a:buFontTx/>
              <a:buChar char="-"/>
              <a:tabLst>
                <a:tab pos="358775" algn="l"/>
              </a:tabLst>
            </a:pP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Подготовка документов к передаче на государственное </a:t>
            </a:r>
            <a:r>
              <a:rPr lang="ru-RU" alt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хранение</a:t>
            </a:r>
          </a:p>
          <a:p>
            <a:pPr marL="285750" lvl="1" indent="-285750">
              <a:spcBef>
                <a:spcPct val="0"/>
              </a:spcBef>
              <a:buFontTx/>
              <a:buChar char="-"/>
              <a:tabLst>
                <a:tab pos="358775" algn="l"/>
              </a:tabLst>
            </a:pPr>
            <a:r>
              <a:rPr lang="ru-RU" alt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Классификация, рубрикация и т.п.</a:t>
            </a:r>
            <a:endParaRPr lang="ru-RU" alt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pPr marL="0" lvl="1">
              <a:spcBef>
                <a:spcPct val="0"/>
              </a:spcBef>
              <a:tabLst>
                <a:tab pos="358775" algn="l"/>
              </a:tabLst>
            </a:pPr>
            <a:endParaRPr lang="ru-RU" alt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pPr marL="0" lvl="1">
              <a:spcBef>
                <a:spcPct val="0"/>
              </a:spcBef>
              <a:tabLst>
                <a:tab pos="358775" algn="l"/>
              </a:tabLst>
            </a:pPr>
            <a:endParaRPr lang="ru-RU" alt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  <a:p>
            <a:pPr marL="0" lvl="1">
              <a:spcBef>
                <a:spcPct val="0"/>
              </a:spcBef>
              <a:tabLst>
                <a:tab pos="358775" algn="l"/>
              </a:tabLst>
            </a:pPr>
            <a:endParaRPr lang="ru-RU" alt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42844" y="3435846"/>
            <a:ext cx="5832648" cy="1413399"/>
          </a:xfrm>
          <a:prstGeom prst="rect">
            <a:avLst/>
          </a:prstGeom>
          <a:solidFill>
            <a:srgbClr val="8CC095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indent="-285750">
              <a:spcBef>
                <a:spcPct val="0"/>
              </a:spcBef>
              <a:buFontTx/>
              <a:buChar char="-"/>
              <a:tabLst>
                <a:tab pos="358775" algn="l"/>
              </a:tabLst>
            </a:pP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Документы, размещенные в электронном деле считаются электронными</a:t>
            </a:r>
          </a:p>
          <a:p>
            <a:pPr marL="285750" lvl="1" indent="-285750">
              <a:spcBef>
                <a:spcPct val="0"/>
              </a:spcBef>
              <a:buFontTx/>
              <a:buChar char="-"/>
              <a:tabLst>
                <a:tab pos="358775" algn="l"/>
              </a:tabLst>
            </a:pPr>
            <a:r>
              <a:rPr lang="ru-RU" alt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Документы, отмеченные в Реестре подлинников считаются электронными документами на правах подлинников</a:t>
            </a:r>
          </a:p>
        </p:txBody>
      </p:sp>
      <p:pic>
        <p:nvPicPr>
          <p:cNvPr id="4098" name="Picture 2" descr="\\portal\DavWWWRoot\Departments\Market\Reklama\ШАБЛОН для ПРЕЗЕНТАЦИЙ\Картинки для презентаций\ICONS-FLAT\ico-flat-graphiks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43558"/>
            <a:ext cx="2304256" cy="400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86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Импорт документов в систему «Архивное дело»</a:t>
            </a:r>
            <a:endParaRPr lang="ru-RU" dirty="0"/>
          </a:p>
        </p:txBody>
      </p:sp>
      <p:pic>
        <p:nvPicPr>
          <p:cNvPr id="4" name="Импорт в Архивное дело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950" y="627063"/>
            <a:ext cx="6877050" cy="4105275"/>
          </a:xfrm>
        </p:spPr>
      </p:pic>
    </p:spTree>
    <p:extLst>
      <p:ext uri="{BB962C8B-B14F-4D97-AF65-F5344CB8AC3E}">
        <p14:creationId xmlns:p14="http://schemas.microsoft.com/office/powerpoint/2010/main" val="35413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79514" y="339504"/>
            <a:ext cx="5328592" cy="360040"/>
          </a:xfrm>
          <a:prstGeom prst="rect">
            <a:avLst/>
          </a:prstGeom>
        </p:spPr>
        <p:txBody>
          <a:bodyPr vert="horz" lIns="91428" tIns="45714" rIns="91428" bIns="45714" rtlCol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3200" b="1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0" y="1152000"/>
            <a:ext cx="6768000" cy="3451498"/>
            <a:chOff x="0" y="1152000"/>
            <a:chExt cx="6768000" cy="3451498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1152000"/>
              <a:ext cx="6768000" cy="2170471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360000" rIns="0" bIns="360000" rtlCol="0" anchor="ctr">
              <a:noAutofit/>
            </a:bodyPr>
            <a:lstStyle/>
            <a:p>
              <a:r>
                <a:rPr lang="ru-RU" sz="2800" dirty="0">
                  <a:solidFill>
                    <a:schemeClr val="tx1"/>
                  </a:solidFill>
                  <a:latin typeface="Arial" pitchFamily="34" charset="0"/>
                  <a:ea typeface="Segoe UI" panose="020B0502040204020203" pitchFamily="34" charset="0"/>
                  <a:cs typeface="Arial" pitchFamily="34" charset="0"/>
                </a:rPr>
                <a:t>Будем рады сотрудничеству!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0" y="3436855"/>
              <a:ext cx="3221820" cy="1166643"/>
            </a:xfrm>
            <a:prstGeom prst="rect">
              <a:avLst/>
            </a:prstGeom>
            <a:noFill/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0" rIns="360000" bIns="180000" rtlCol="0" anchor="ctr" anchorCtr="0">
              <a:spAutoFit/>
            </a:bodyPr>
            <a:lstStyle/>
            <a:p>
              <a:r>
                <a:rPr lang="ru-RU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ул. </a:t>
              </a:r>
              <a:r>
                <a:rPr lang="ru-RU" sz="16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Шумкина</a:t>
              </a:r>
              <a:r>
                <a:rPr lang="ru-RU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 д. 20, стр. 1</a:t>
              </a:r>
              <a:r>
                <a:rPr lang="en-US" sz="1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,</a:t>
              </a:r>
              <a:endPara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ru-RU"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Москва </a:t>
              </a:r>
            </a:p>
            <a:p>
              <a:r>
                <a:rPr lang="ru-RU" sz="16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+</a:t>
              </a:r>
              <a:r>
                <a:rPr lang="ru-RU" sz="1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7 (495) 221-24-3</a:t>
              </a:r>
              <a:r>
                <a:rPr lang="en-US" sz="1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ru-RU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1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www.eos.ru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096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50" y="123478"/>
            <a:ext cx="7801632" cy="25953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Обеспечение целостности электронных документов в архиве </a:t>
            </a:r>
            <a:endParaRPr lang="ru-RU" b="1" dirty="0"/>
          </a:p>
        </p:txBody>
      </p:sp>
      <p:sp>
        <p:nvSpPr>
          <p:cNvPr id="8" name="Объект 4"/>
          <p:cNvSpPr>
            <a:spLocks noGrp="1"/>
          </p:cNvSpPr>
          <p:nvPr>
            <p:ph idx="1"/>
          </p:nvPr>
        </p:nvSpPr>
        <p:spPr>
          <a:xfrm>
            <a:off x="4355976" y="1441144"/>
            <a:ext cx="4481664" cy="2232248"/>
          </a:xfrm>
        </p:spPr>
        <p:txBody>
          <a:bodyPr anchor="ctr">
            <a:normAutofit/>
          </a:bodyPr>
          <a:lstStyle/>
          <a:p>
            <a:pPr marL="57207" indent="0">
              <a:buNone/>
            </a:pPr>
            <a:r>
              <a:rPr lang="ru-RU" dirty="0" smtClean="0"/>
              <a:t>Как обеспечить долговременное хранение электронных документов</a:t>
            </a:r>
            <a:r>
              <a:rPr lang="en-US" dirty="0" smtClean="0"/>
              <a:t>? </a:t>
            </a:r>
          </a:p>
          <a:p>
            <a:pPr marL="57207" indent="0">
              <a:buNone/>
            </a:pPr>
            <a:endParaRPr lang="ru-RU" dirty="0" smtClean="0"/>
          </a:p>
          <a:p>
            <a:pPr marL="57207" indent="0">
              <a:buNone/>
            </a:pPr>
            <a:r>
              <a:rPr lang="ru-RU" dirty="0" smtClean="0"/>
              <a:t>Долгосрочного </a:t>
            </a:r>
            <a:r>
              <a:rPr lang="ru-RU" dirty="0"/>
              <a:t>подтверждения подлинности </a:t>
            </a:r>
            <a:r>
              <a:rPr lang="ru-RU" dirty="0" smtClean="0"/>
              <a:t>ЭП</a:t>
            </a:r>
            <a:r>
              <a:rPr lang="en-US" dirty="0" smtClean="0"/>
              <a:t>? </a:t>
            </a:r>
            <a:endParaRPr lang="ru-RU" dirty="0" smtClean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65080"/>
            <a:ext cx="3384376" cy="338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24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Основные </a:t>
            </a:r>
            <a:r>
              <a:rPr lang="ru-RU" dirty="0" smtClean="0"/>
              <a:t>вопросы хранения электронных подлинников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736" y="1923678"/>
            <a:ext cx="6940664" cy="2520280"/>
          </a:xfrm>
        </p:spPr>
        <p:txBody>
          <a:bodyPr/>
          <a:lstStyle/>
          <a:p>
            <a:pPr marL="19050" indent="0">
              <a:buNone/>
            </a:pPr>
            <a:r>
              <a:rPr lang="ru-RU" dirty="0"/>
              <a:t>Основные вопросы:</a:t>
            </a:r>
          </a:p>
          <a:p>
            <a:pPr marL="361950" indent="-342900">
              <a:buFont typeface="+mj-lt"/>
              <a:buAutoNum type="arabicPeriod"/>
            </a:pPr>
            <a:r>
              <a:rPr lang="ru-RU" dirty="0" smtClean="0"/>
              <a:t>Организация </a:t>
            </a:r>
            <a:r>
              <a:rPr lang="ru-RU" dirty="0"/>
              <a:t>передачи электронных документов в архив организации на хранение</a:t>
            </a:r>
          </a:p>
          <a:p>
            <a:pPr marL="361950" indent="-342900">
              <a:buFont typeface="+mj-lt"/>
              <a:buAutoNum type="arabicPeriod"/>
            </a:pPr>
            <a:r>
              <a:rPr lang="ru-RU" dirty="0" smtClean="0"/>
              <a:t>Обеспечение </a:t>
            </a:r>
            <a:r>
              <a:rPr lang="ru-RU" dirty="0"/>
              <a:t>юридической силы электронных документов</a:t>
            </a:r>
          </a:p>
          <a:p>
            <a:pPr marL="361950" indent="-342900">
              <a:buFont typeface="+mj-lt"/>
              <a:buAutoNum type="arabicPeriod"/>
            </a:pPr>
            <a:r>
              <a:rPr lang="ru-RU" dirty="0" smtClean="0"/>
              <a:t>Долговременное </a:t>
            </a:r>
            <a:r>
              <a:rPr lang="ru-RU" dirty="0"/>
              <a:t>хранение электронных документов</a:t>
            </a:r>
          </a:p>
          <a:p>
            <a:pPr marL="361950" indent="-342900">
              <a:buFont typeface="+mj-lt"/>
              <a:buAutoNum type="arabicPeriod"/>
            </a:pPr>
            <a:r>
              <a:rPr lang="ru-RU" dirty="0" smtClean="0"/>
              <a:t>Использование </a:t>
            </a:r>
            <a:r>
              <a:rPr lang="ru-RU" dirty="0"/>
              <a:t>электронных документов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123728" y="843558"/>
            <a:ext cx="6928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Если для бумажных документов реализация необходимых действий уже устоявшаяся практика, то для электронных документов – вопросов больше, чем ответов.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000"/>
            <a:ext cx="1799381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2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Решение</a:t>
            </a:r>
            <a:r>
              <a:rPr lang="en-US" dirty="0" smtClean="0"/>
              <a:t> </a:t>
            </a:r>
            <a:r>
              <a:rPr lang="ru-RU" dirty="0" smtClean="0"/>
              <a:t>ЭОС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0023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9E6A1-38E0-4C2F-865E-9F9F0C21D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7027" y="483518"/>
            <a:ext cx="6965004" cy="4536504"/>
          </a:xfrm>
        </p:spPr>
        <p:txBody>
          <a:bodyPr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835CF2">
                  <a:lumMod val="50000"/>
                </a:srgbClr>
              </a:buClr>
              <a:buNone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Сохранность электронных документов предполагает обеспечение надежной среды хранения при соблюдении:</a:t>
            </a:r>
          </a:p>
          <a:p>
            <a:pPr>
              <a:spcBef>
                <a:spcPts val="0"/>
              </a:spcBef>
              <a:buClr>
                <a:srgbClr val="835CF2">
                  <a:lumMod val="50000"/>
                </a:srgbClr>
              </a:buClr>
            </a:pPr>
            <a:r>
              <a:rPr lang="ru-RU" sz="1200" b="0" dirty="0">
                <a:solidFill>
                  <a:prstClr val="black"/>
                </a:solidFill>
              </a:rPr>
              <a:t>неизменности и целостности электронных документов(</a:t>
            </a:r>
            <a:r>
              <a:rPr lang="ru-RU" altLang="ru-RU" sz="1200" b="0" dirty="0">
                <a:solidFill>
                  <a:prstClr val="black"/>
                </a:solidFill>
              </a:rPr>
              <a:t>фоновые процедуры контроля целостности, анализ результатов (проверки ссылочной целостности и неизменности контрольных сумм) </a:t>
            </a:r>
            <a:r>
              <a:rPr lang="ru-RU" sz="1200" b="0" dirty="0">
                <a:solidFill>
                  <a:prstClr val="black"/>
                </a:solidFill>
              </a:rPr>
              <a:t>и  документирование результатов проверок)</a:t>
            </a:r>
          </a:p>
          <a:p>
            <a:pPr>
              <a:spcBef>
                <a:spcPts val="0"/>
              </a:spcBef>
              <a:buClr>
                <a:srgbClr val="835CF2">
                  <a:lumMod val="50000"/>
                </a:srgbClr>
              </a:buClr>
            </a:pPr>
            <a:r>
              <a:rPr lang="ru-RU" sz="1200" b="0" dirty="0">
                <a:solidFill>
                  <a:prstClr val="black"/>
                </a:solidFill>
              </a:rPr>
              <a:t>наличия не менее 2-х изолированных хранилищ для основного и рабочего экземпляров документов</a:t>
            </a:r>
          </a:p>
          <a:p>
            <a:pPr>
              <a:spcBef>
                <a:spcPts val="0"/>
              </a:spcBef>
              <a:buClr>
                <a:srgbClr val="835CF2">
                  <a:lumMod val="50000"/>
                </a:srgbClr>
              </a:buClr>
            </a:pPr>
            <a:r>
              <a:rPr lang="ru-RU" sz="1200" b="0" dirty="0">
                <a:solidFill>
                  <a:prstClr val="black"/>
                </a:solidFill>
              </a:rPr>
              <a:t>разграничения прав пользователей системы</a:t>
            </a:r>
          </a:p>
          <a:p>
            <a:pPr>
              <a:spcBef>
                <a:spcPts val="0"/>
              </a:spcBef>
              <a:buClr>
                <a:srgbClr val="835CF2">
                  <a:lumMod val="50000"/>
                </a:srgbClr>
              </a:buClr>
            </a:pPr>
            <a:r>
              <a:rPr lang="ru-RU" sz="1200" b="0" dirty="0">
                <a:solidFill>
                  <a:prstClr val="black"/>
                </a:solidFill>
              </a:rPr>
              <a:t>нормативно-методической поддержки решения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835CF2">
                  <a:lumMod val="50000"/>
                </a:srgbClr>
              </a:buClr>
              <a:buNone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Комплектование архива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35CF2">
                  <a:lumMod val="50000"/>
                </a:srgbClr>
              </a:buClr>
              <a:buNone/>
            </a:pPr>
            <a:r>
              <a:rPr lang="ru-RU" sz="1200" b="0" dirty="0">
                <a:solidFill>
                  <a:prstClr val="black"/>
                </a:solidFill>
              </a:rPr>
              <a:t>с помощью контейнера передачи определенного формата, подписанного УКЭП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35CF2">
                  <a:lumMod val="50000"/>
                </a:srgbClr>
              </a:buClr>
              <a:buNone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Использование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835CF2">
                  <a:lumMod val="50000"/>
                </a:srgbClr>
              </a:buClr>
              <a:buNone/>
            </a:pPr>
            <a:r>
              <a:rPr lang="ru-RU" sz="1200" b="0" dirty="0">
                <a:solidFill>
                  <a:prstClr val="black"/>
                </a:solidFill>
              </a:rPr>
              <a:t>Наличие </a:t>
            </a:r>
            <a:r>
              <a:rPr lang="en-US" sz="1200" b="0" dirty="0">
                <a:solidFill>
                  <a:prstClr val="black"/>
                </a:solidFill>
              </a:rPr>
              <a:t>web</a:t>
            </a:r>
            <a:r>
              <a:rPr lang="ru-RU" sz="1200" b="0" dirty="0">
                <a:solidFill>
                  <a:prstClr val="black"/>
                </a:solidFill>
              </a:rPr>
              <a:t>-приложения для пользователей (просмотр содержимого архивных фондов, создание подборки дел  и документов, поиск дел и документов, учет выдачи документов для предъявления по месту требования) </a:t>
            </a:r>
            <a:endParaRPr lang="en-US" sz="1200" b="0" dirty="0">
              <a:solidFill>
                <a:prstClr val="black"/>
              </a:solidFill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35CF2">
                  <a:lumMod val="50000"/>
                </a:srgbClr>
              </a:buClr>
              <a:buNone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Учет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835CF2">
                  <a:lumMod val="50000"/>
                </a:srgbClr>
              </a:buClr>
              <a:buNone/>
            </a:pPr>
            <a:r>
              <a:rPr lang="ru-RU" sz="1200" b="0" dirty="0">
                <a:solidFill>
                  <a:prstClr val="black"/>
                </a:solidFill>
              </a:rPr>
              <a:t>автоматическое формирование отчетных форм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3518"/>
            <a:ext cx="1872973" cy="4479982"/>
          </a:xfrm>
          <a:prstGeom prst="rect">
            <a:avLst/>
          </a:prstGeom>
        </p:spPr>
      </p:pic>
      <p:grpSp>
        <p:nvGrpSpPr>
          <p:cNvPr id="5" name="Группа 52">
            <a:extLst>
              <a:ext uri="{FF2B5EF4-FFF2-40B4-BE49-F238E27FC236}">
                <a16:creationId xmlns:a16="http://schemas.microsoft.com/office/drawing/2014/main" id="{5C7FCB9D-D9E2-FC42-A468-F8715FBC840E}"/>
              </a:ext>
            </a:extLst>
          </p:cNvPr>
          <p:cNvGrpSpPr/>
          <p:nvPr/>
        </p:nvGrpSpPr>
        <p:grpSpPr>
          <a:xfrm>
            <a:off x="0" y="0"/>
            <a:ext cx="9144000" cy="540260"/>
            <a:chOff x="0" y="0"/>
            <a:chExt cx="9144000" cy="540260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EDF3E1E-F38B-E247-ABF2-F3103EE60EC9}"/>
                </a:ext>
              </a:extLst>
            </p:cNvPr>
            <p:cNvSpPr/>
            <p:nvPr/>
          </p:nvSpPr>
          <p:spPr>
            <a:xfrm flipH="1">
              <a:off x="0" y="0"/>
              <a:ext cx="6768000" cy="540000"/>
            </a:xfrm>
            <a:prstGeom prst="rect">
              <a:avLst/>
            </a:prstGeom>
            <a:solidFill>
              <a:srgbClr val="171C8F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8044ED6A-3C63-8A45-A49A-56F222D6E7FD}"/>
                </a:ext>
              </a:extLst>
            </p:cNvPr>
            <p:cNvSpPr/>
            <p:nvPr/>
          </p:nvSpPr>
          <p:spPr>
            <a:xfrm flipH="1">
              <a:off x="6768000" y="260"/>
              <a:ext cx="792000" cy="540000"/>
            </a:xfrm>
            <a:prstGeom prst="rect">
              <a:avLst/>
            </a:prstGeom>
            <a:solidFill>
              <a:srgbClr val="5C0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0A20DB3-C289-F249-BE23-CB555C98870D}"/>
                </a:ext>
              </a:extLst>
            </p:cNvPr>
            <p:cNvSpPr/>
            <p:nvPr/>
          </p:nvSpPr>
          <p:spPr>
            <a:xfrm flipH="1">
              <a:off x="7560000" y="260"/>
              <a:ext cx="792000" cy="540000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29B76C7-2A2B-594B-B7C4-7A4105052EF0}"/>
                </a:ext>
              </a:extLst>
            </p:cNvPr>
            <p:cNvSpPr/>
            <p:nvPr/>
          </p:nvSpPr>
          <p:spPr>
            <a:xfrm flipH="1">
              <a:off x="8352000" y="0"/>
              <a:ext cx="792000" cy="540000"/>
            </a:xfrm>
            <a:prstGeom prst="rect">
              <a:avLst/>
            </a:prstGeom>
            <a:solidFill>
              <a:srgbClr val="BB1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 descr="EOS-White-RGB.png">
              <a:extLst>
                <a:ext uri="{FF2B5EF4-FFF2-40B4-BE49-F238E27FC236}">
                  <a16:creationId xmlns:a16="http://schemas.microsoft.com/office/drawing/2014/main" id="{8E68F223-EC01-DC4C-9533-01599A630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50000" y="72000"/>
              <a:ext cx="396000" cy="396000"/>
            </a:xfrm>
            <a:prstGeom prst="rect">
              <a:avLst/>
            </a:prstGeom>
          </p:spPr>
        </p:pic>
      </p:grpSp>
      <p:grpSp>
        <p:nvGrpSpPr>
          <p:cNvPr id="12" name="Группа 13">
            <a:extLst>
              <a:ext uri="{FF2B5EF4-FFF2-40B4-BE49-F238E27FC236}">
                <a16:creationId xmlns:a16="http://schemas.microsoft.com/office/drawing/2014/main" id="{1C157745-BD14-AC4B-9847-E72A1F389AC3}"/>
              </a:ext>
            </a:extLst>
          </p:cNvPr>
          <p:cNvGrpSpPr/>
          <p:nvPr/>
        </p:nvGrpSpPr>
        <p:grpSpPr>
          <a:xfrm>
            <a:off x="0" y="4963500"/>
            <a:ext cx="9144000" cy="180000"/>
            <a:chOff x="0" y="4963500"/>
            <a:chExt cx="9144000" cy="180000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C9900C90-2AEB-5449-BF79-62DCF69A833B}"/>
                </a:ext>
              </a:extLst>
            </p:cNvPr>
            <p:cNvSpPr/>
            <p:nvPr/>
          </p:nvSpPr>
          <p:spPr>
            <a:xfrm>
              <a:off x="2376000" y="4963500"/>
              <a:ext cx="6768000" cy="180000"/>
            </a:xfrm>
            <a:prstGeom prst="rect">
              <a:avLst/>
            </a:prstGeom>
            <a:solidFill>
              <a:srgbClr val="BB16A3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b" anchorCtr="0">
              <a:noAutofit/>
            </a:bodyPr>
            <a:lstStyle/>
            <a:p>
              <a:endParaRPr lang="ru-RU" sz="1200" dirty="0">
                <a:solidFill>
                  <a:srgbClr val="FFFFFF"/>
                </a:solidFill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68A8C674-E839-3848-B6B1-93B04191E778}"/>
                </a:ext>
              </a:extLst>
            </p:cNvPr>
            <p:cNvSpPr/>
            <p:nvPr/>
          </p:nvSpPr>
          <p:spPr>
            <a:xfrm>
              <a:off x="1584000" y="4963500"/>
              <a:ext cx="792000" cy="180000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FBCE8DCD-6C06-3541-9210-FBE2A5C1FB84}"/>
                </a:ext>
              </a:extLst>
            </p:cNvPr>
            <p:cNvSpPr/>
            <p:nvPr/>
          </p:nvSpPr>
          <p:spPr>
            <a:xfrm>
              <a:off x="792000" y="4963500"/>
              <a:ext cx="792000" cy="180000"/>
            </a:xfrm>
            <a:prstGeom prst="rect">
              <a:avLst/>
            </a:prstGeom>
            <a:solidFill>
              <a:srgbClr val="5C0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F5262041-6935-D541-A085-2317172568F1}"/>
                </a:ext>
              </a:extLst>
            </p:cNvPr>
            <p:cNvSpPr/>
            <p:nvPr/>
          </p:nvSpPr>
          <p:spPr>
            <a:xfrm>
              <a:off x="0" y="4963500"/>
              <a:ext cx="792000" cy="180000"/>
            </a:xfrm>
            <a:prstGeom prst="rect">
              <a:avLst/>
            </a:prstGeom>
            <a:solidFill>
              <a:srgbClr val="171C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086F467-AFDC-4221-A7A5-5F60D5F13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" y="123478"/>
            <a:ext cx="8665728" cy="259538"/>
          </a:xfrm>
        </p:spPr>
        <p:txBody>
          <a:bodyPr>
            <a:normAutofit fontScale="90000"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Система архивного хранения электронных документов: </a:t>
            </a:r>
          </a:p>
        </p:txBody>
      </p:sp>
    </p:spTree>
    <p:extLst>
      <p:ext uri="{BB962C8B-B14F-4D97-AF65-F5344CB8AC3E}">
        <p14:creationId xmlns:p14="http://schemas.microsoft.com/office/powerpoint/2010/main" val="294013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Куб 5"/>
          <p:cNvSpPr/>
          <p:nvPr/>
        </p:nvSpPr>
        <p:spPr>
          <a:xfrm>
            <a:off x="1187624" y="1923678"/>
            <a:ext cx="6696744" cy="2748614"/>
          </a:xfrm>
          <a:prstGeom prst="cube">
            <a:avLst>
              <a:gd name="adj" fmla="val 13910"/>
            </a:avLst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fla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38" name="TextBox 3"/>
          <p:cNvSpPr txBox="1">
            <a:spLocks noChangeArrowheads="1"/>
          </p:cNvSpPr>
          <p:nvPr/>
        </p:nvSpPr>
        <p:spPr bwMode="auto">
          <a:xfrm>
            <a:off x="786197" y="839516"/>
            <a:ext cx="8064896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altLang="ru-RU" dirty="0"/>
              <a:t>Содержит электронное дело или часть дела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altLang="ru-RU" dirty="0"/>
              <a:t>Электронное дело представляет собой совокупность контейнеров электронных документов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862" y="2604567"/>
            <a:ext cx="1252668" cy="126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2750" y="3864567"/>
            <a:ext cx="18144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Контейнер электронных документов, включенных в дело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980" y="2604567"/>
            <a:ext cx="1260000" cy="126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55615" y="3942302"/>
            <a:ext cx="14292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Внутренняя опись электронного дела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3748" y="2604567"/>
            <a:ext cx="1260000" cy="126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30385" y="3939335"/>
            <a:ext cx="14292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Метаданные электронного дела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38328" y="1923678"/>
            <a:ext cx="2395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Контейнер передачи</a:t>
            </a:r>
          </a:p>
        </p:txBody>
      </p:sp>
      <p:grpSp>
        <p:nvGrpSpPr>
          <p:cNvPr id="12" name="Группа 52">
            <a:extLst>
              <a:ext uri="{FF2B5EF4-FFF2-40B4-BE49-F238E27FC236}">
                <a16:creationId xmlns:a16="http://schemas.microsoft.com/office/drawing/2014/main" id="{7C5592CC-5B8C-FF42-9E26-93C0C8E58F49}"/>
              </a:ext>
            </a:extLst>
          </p:cNvPr>
          <p:cNvGrpSpPr/>
          <p:nvPr/>
        </p:nvGrpSpPr>
        <p:grpSpPr>
          <a:xfrm>
            <a:off x="0" y="-255"/>
            <a:ext cx="9144000" cy="540260"/>
            <a:chOff x="0" y="0"/>
            <a:chExt cx="9144000" cy="540260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2ADB3DA-9AB0-8C42-BC08-5DE3AF1E0C9B}"/>
                </a:ext>
              </a:extLst>
            </p:cNvPr>
            <p:cNvSpPr/>
            <p:nvPr/>
          </p:nvSpPr>
          <p:spPr>
            <a:xfrm flipH="1">
              <a:off x="0" y="0"/>
              <a:ext cx="6768000" cy="540000"/>
            </a:xfrm>
            <a:prstGeom prst="rect">
              <a:avLst/>
            </a:prstGeom>
            <a:solidFill>
              <a:srgbClr val="171C8F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5E213367-DDA9-3946-9077-C910D0FAD8C1}"/>
                </a:ext>
              </a:extLst>
            </p:cNvPr>
            <p:cNvSpPr/>
            <p:nvPr/>
          </p:nvSpPr>
          <p:spPr>
            <a:xfrm flipH="1">
              <a:off x="6768000" y="260"/>
              <a:ext cx="792000" cy="540000"/>
            </a:xfrm>
            <a:prstGeom prst="rect">
              <a:avLst/>
            </a:prstGeom>
            <a:solidFill>
              <a:srgbClr val="5C0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9FF35E34-06E9-9F4F-BE0A-6C6098B5825D}"/>
                </a:ext>
              </a:extLst>
            </p:cNvPr>
            <p:cNvSpPr/>
            <p:nvPr/>
          </p:nvSpPr>
          <p:spPr>
            <a:xfrm flipH="1">
              <a:off x="7560000" y="260"/>
              <a:ext cx="792000" cy="540000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98883E39-2C99-B040-801A-2BDCB993C33A}"/>
                </a:ext>
              </a:extLst>
            </p:cNvPr>
            <p:cNvSpPr/>
            <p:nvPr/>
          </p:nvSpPr>
          <p:spPr>
            <a:xfrm flipH="1">
              <a:off x="8352000" y="0"/>
              <a:ext cx="792000" cy="540000"/>
            </a:xfrm>
            <a:prstGeom prst="rect">
              <a:avLst/>
            </a:prstGeom>
            <a:solidFill>
              <a:srgbClr val="BB1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EOS-White-RGB.png">
              <a:extLst>
                <a:ext uri="{FF2B5EF4-FFF2-40B4-BE49-F238E27FC236}">
                  <a16:creationId xmlns:a16="http://schemas.microsoft.com/office/drawing/2014/main" id="{34CEBF30-D323-1B4E-83A7-768CD4F60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50000" y="72000"/>
              <a:ext cx="396000" cy="396000"/>
            </a:xfrm>
            <a:prstGeom prst="rect">
              <a:avLst/>
            </a:prstGeom>
          </p:spPr>
        </p:pic>
      </p:grpSp>
      <p:grpSp>
        <p:nvGrpSpPr>
          <p:cNvPr id="20" name="Группа 13">
            <a:extLst>
              <a:ext uri="{FF2B5EF4-FFF2-40B4-BE49-F238E27FC236}">
                <a16:creationId xmlns:a16="http://schemas.microsoft.com/office/drawing/2014/main" id="{8F3517E6-3D01-DA4E-A80E-A2D0132988AB}"/>
              </a:ext>
            </a:extLst>
          </p:cNvPr>
          <p:cNvGrpSpPr/>
          <p:nvPr/>
        </p:nvGrpSpPr>
        <p:grpSpPr>
          <a:xfrm>
            <a:off x="0" y="4963500"/>
            <a:ext cx="9144000" cy="180000"/>
            <a:chOff x="0" y="4963500"/>
            <a:chExt cx="9144000" cy="180000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0C6E35AC-B459-8045-95AB-5E22A2DD25B0}"/>
                </a:ext>
              </a:extLst>
            </p:cNvPr>
            <p:cNvSpPr/>
            <p:nvPr/>
          </p:nvSpPr>
          <p:spPr>
            <a:xfrm>
              <a:off x="2376000" y="4963500"/>
              <a:ext cx="6768000" cy="180000"/>
            </a:xfrm>
            <a:prstGeom prst="rect">
              <a:avLst/>
            </a:prstGeom>
            <a:solidFill>
              <a:srgbClr val="BB16A3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b" anchorCtr="0">
              <a:noAutofit/>
            </a:bodyPr>
            <a:lstStyle/>
            <a:p>
              <a:endParaRPr lang="ru-RU" sz="1200" dirty="0">
                <a:solidFill>
                  <a:srgbClr val="FFFFFF"/>
                </a:solidFill>
              </a:endParaRP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24D01327-5F2E-104A-A41A-B06906986B8E}"/>
                </a:ext>
              </a:extLst>
            </p:cNvPr>
            <p:cNvSpPr/>
            <p:nvPr/>
          </p:nvSpPr>
          <p:spPr>
            <a:xfrm>
              <a:off x="1584000" y="4963500"/>
              <a:ext cx="792000" cy="180000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7A2EA234-8811-3F43-BD3A-3186E34AAAB2}"/>
                </a:ext>
              </a:extLst>
            </p:cNvPr>
            <p:cNvSpPr/>
            <p:nvPr/>
          </p:nvSpPr>
          <p:spPr>
            <a:xfrm>
              <a:off x="792000" y="4963500"/>
              <a:ext cx="792000" cy="180000"/>
            </a:xfrm>
            <a:prstGeom prst="rect">
              <a:avLst/>
            </a:prstGeom>
            <a:solidFill>
              <a:srgbClr val="5C0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44A03435-C0F1-ED41-A200-266827903AFB}"/>
                </a:ext>
              </a:extLst>
            </p:cNvPr>
            <p:cNvSpPr/>
            <p:nvPr/>
          </p:nvSpPr>
          <p:spPr>
            <a:xfrm>
              <a:off x="0" y="4963500"/>
              <a:ext cx="792000" cy="180000"/>
            </a:xfrm>
            <a:prstGeom prst="rect">
              <a:avLst/>
            </a:prstGeom>
            <a:solidFill>
              <a:srgbClr val="171C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</p:grpSp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198982" y="139570"/>
            <a:ext cx="7802563" cy="260350"/>
          </a:xfrm>
        </p:spPr>
        <p:txBody>
          <a:bodyPr>
            <a:normAutofit fontScale="90000"/>
          </a:bodyPr>
          <a:lstStyle/>
          <a:p>
            <a:r>
              <a:rPr lang="ru-RU" altLang="ru-RU" sz="1800" b="1" dirty="0">
                <a:solidFill>
                  <a:schemeClr val="bg1"/>
                </a:solidFill>
              </a:rPr>
              <a:t>Комплектование. Контейнер передачи</a:t>
            </a:r>
          </a:p>
        </p:txBody>
      </p:sp>
    </p:spTree>
    <p:extLst>
      <p:ext uri="{BB962C8B-B14F-4D97-AF65-F5344CB8AC3E}">
        <p14:creationId xmlns:p14="http://schemas.microsoft.com/office/powerpoint/2010/main" val="211294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253" y="885710"/>
            <a:ext cx="2219494" cy="2232474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 bwMode="auto">
          <a:xfrm>
            <a:off x="531119" y="1745437"/>
            <a:ext cx="1963870" cy="864096"/>
          </a:xfrm>
          <a:prstGeom prst="roundRect">
            <a:avLst>
              <a:gd name="adj" fmla="val 17468"/>
            </a:avLst>
          </a:prstGeom>
          <a:solidFill>
            <a:srgbClr val="C3DDFD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fontAlgn="base"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fontAlgn="base"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1100" b="1" dirty="0"/>
              <a:t>файлы электронного документа </a:t>
            </a:r>
            <a:r>
              <a:rPr lang="ru-RU" sz="1100" dirty="0"/>
              <a:t>(файл(ы)</a:t>
            </a:r>
            <a:br>
              <a:rPr lang="ru-RU" sz="1100" dirty="0"/>
            </a:br>
            <a:r>
              <a:rPr lang="ru-RU" sz="1100" dirty="0"/>
              <a:t>с текстом документа и приложений к нему)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 bwMode="auto">
          <a:xfrm>
            <a:off x="3462365" y="3753434"/>
            <a:ext cx="2272368" cy="864096"/>
          </a:xfrm>
          <a:prstGeom prst="roundRect">
            <a:avLst>
              <a:gd name="adj" fmla="val 16667"/>
            </a:avLst>
          </a:prstGeom>
          <a:solidFill>
            <a:srgbClr val="C3DDFD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fontAlgn="base"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fontAlgn="base"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100" b="1" dirty="0"/>
              <a:t>метаданные электронного документа </a:t>
            </a:r>
            <a:r>
              <a:rPr lang="ru-RU" sz="1100" dirty="0"/>
              <a:t>(как правило, в виде структурированного файла)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 bwMode="auto">
          <a:xfrm>
            <a:off x="6649011" y="1680659"/>
            <a:ext cx="1872208" cy="864096"/>
          </a:xfrm>
          <a:prstGeom prst="roundRect">
            <a:avLst>
              <a:gd name="adj" fmla="val 15865"/>
            </a:avLst>
          </a:prstGeom>
          <a:solidFill>
            <a:srgbClr val="C3DDFD"/>
          </a:solidFill>
          <a:ln>
            <a:noFill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fontAlgn="base"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fontAlgn="base"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100" b="1" dirty="0"/>
              <a:t>копии текстового ЭД </a:t>
            </a:r>
            <a:r>
              <a:rPr lang="ru-RU" sz="1100" dirty="0"/>
              <a:t>с визуализацией ЭП </a:t>
            </a:r>
            <a:r>
              <a:rPr lang="ru-RU" sz="1100" b="1" dirty="0"/>
              <a:t>в формате PDF/A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2749180" y="1997304"/>
            <a:ext cx="667402" cy="260968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6200000">
            <a:off x="4333890" y="3272993"/>
            <a:ext cx="466607" cy="29764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0800000">
            <a:off x="5734732" y="1991330"/>
            <a:ext cx="788347" cy="30826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19567080">
            <a:off x="2933388" y="2757002"/>
            <a:ext cx="623192" cy="24368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Стрелка вправо 13"/>
          <p:cNvSpPr/>
          <p:nvPr/>
        </p:nvSpPr>
        <p:spPr>
          <a:xfrm rot="13068124">
            <a:off x="5518040" y="2778545"/>
            <a:ext cx="697641" cy="27279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бъект 2"/>
          <p:cNvSpPr txBox="1">
            <a:spLocks/>
          </p:cNvSpPr>
          <p:nvPr/>
        </p:nvSpPr>
        <p:spPr bwMode="auto">
          <a:xfrm>
            <a:off x="866250" y="3180916"/>
            <a:ext cx="1963870" cy="580115"/>
          </a:xfrm>
          <a:prstGeom prst="roundRect">
            <a:avLst>
              <a:gd name="adj" fmla="val 20383"/>
            </a:avLst>
          </a:prstGeom>
          <a:solidFill>
            <a:srgbClr val="C3DDFD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fontAlgn="base"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fontAlgn="base"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100" b="1" dirty="0"/>
              <a:t>файл(-ы) электронной подписи </a:t>
            </a:r>
            <a:r>
              <a:rPr lang="ru-RU" sz="1100" dirty="0"/>
              <a:t>(ЭП)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 bwMode="auto">
          <a:xfrm>
            <a:off x="6203834" y="3180916"/>
            <a:ext cx="2376264" cy="864096"/>
          </a:xfrm>
          <a:prstGeom prst="roundRect">
            <a:avLst>
              <a:gd name="adj" fmla="val 17468"/>
            </a:avLst>
          </a:prstGeom>
          <a:solidFill>
            <a:srgbClr val="C3DDFD"/>
          </a:solidFill>
          <a:ln>
            <a:noFill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fontAlgn="base"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fontAlgn="base"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fontAlgn="base"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fontAlgn="base"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100" b="1" dirty="0"/>
              <a:t>служебные файлы </a:t>
            </a:r>
            <a:r>
              <a:rPr lang="ru-RU" sz="1100" dirty="0"/>
              <a:t>(опционально – протоколы изменений метаданных, протоколы регистрации и т.д.)</a:t>
            </a:r>
          </a:p>
        </p:txBody>
      </p:sp>
      <p:grpSp>
        <p:nvGrpSpPr>
          <p:cNvPr id="15" name="Группа 52">
            <a:extLst>
              <a:ext uri="{FF2B5EF4-FFF2-40B4-BE49-F238E27FC236}">
                <a16:creationId xmlns:a16="http://schemas.microsoft.com/office/drawing/2014/main" id="{D398CBBC-9277-E44B-92EC-9470611B9871}"/>
              </a:ext>
            </a:extLst>
          </p:cNvPr>
          <p:cNvGrpSpPr/>
          <p:nvPr/>
        </p:nvGrpSpPr>
        <p:grpSpPr>
          <a:xfrm>
            <a:off x="-507" y="0"/>
            <a:ext cx="9144000" cy="540260"/>
            <a:chOff x="0" y="0"/>
            <a:chExt cx="9144000" cy="540260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A9187BE5-ED31-7440-A68C-70D97E742653}"/>
                </a:ext>
              </a:extLst>
            </p:cNvPr>
            <p:cNvSpPr/>
            <p:nvPr/>
          </p:nvSpPr>
          <p:spPr>
            <a:xfrm flipH="1">
              <a:off x="0" y="0"/>
              <a:ext cx="6768000" cy="540000"/>
            </a:xfrm>
            <a:prstGeom prst="rect">
              <a:avLst/>
            </a:prstGeom>
            <a:solidFill>
              <a:srgbClr val="171C8F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3578A432-0011-B148-A07A-00BCB3EA1176}"/>
                </a:ext>
              </a:extLst>
            </p:cNvPr>
            <p:cNvSpPr/>
            <p:nvPr/>
          </p:nvSpPr>
          <p:spPr>
            <a:xfrm flipH="1">
              <a:off x="6768000" y="260"/>
              <a:ext cx="792000" cy="540000"/>
            </a:xfrm>
            <a:prstGeom prst="rect">
              <a:avLst/>
            </a:prstGeom>
            <a:solidFill>
              <a:srgbClr val="5C0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63FB2572-BB05-5043-BA4A-767EF169D372}"/>
                </a:ext>
              </a:extLst>
            </p:cNvPr>
            <p:cNvSpPr/>
            <p:nvPr/>
          </p:nvSpPr>
          <p:spPr>
            <a:xfrm flipH="1">
              <a:off x="7560000" y="260"/>
              <a:ext cx="792000" cy="540000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F7083C09-8BDB-8748-B4DF-8CC93EE73647}"/>
                </a:ext>
              </a:extLst>
            </p:cNvPr>
            <p:cNvSpPr/>
            <p:nvPr/>
          </p:nvSpPr>
          <p:spPr>
            <a:xfrm flipH="1">
              <a:off x="8352000" y="0"/>
              <a:ext cx="792000" cy="540000"/>
            </a:xfrm>
            <a:prstGeom prst="rect">
              <a:avLst/>
            </a:prstGeom>
            <a:solidFill>
              <a:srgbClr val="BB1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 descr="EOS-White-RGB.png">
              <a:extLst>
                <a:ext uri="{FF2B5EF4-FFF2-40B4-BE49-F238E27FC236}">
                  <a16:creationId xmlns:a16="http://schemas.microsoft.com/office/drawing/2014/main" id="{6D112881-86D5-1C4D-BD2A-3E099EA85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50000" y="72000"/>
              <a:ext cx="396000" cy="396000"/>
            </a:xfrm>
            <a:prstGeom prst="rect">
              <a:avLst/>
            </a:prstGeom>
          </p:spPr>
        </p:pic>
      </p:grpSp>
      <p:grpSp>
        <p:nvGrpSpPr>
          <p:cNvPr id="21" name="Группа 13">
            <a:extLst>
              <a:ext uri="{FF2B5EF4-FFF2-40B4-BE49-F238E27FC236}">
                <a16:creationId xmlns:a16="http://schemas.microsoft.com/office/drawing/2014/main" id="{D99DB203-31F5-7A47-8B01-1D5EC7ABD5E3}"/>
              </a:ext>
            </a:extLst>
          </p:cNvPr>
          <p:cNvGrpSpPr/>
          <p:nvPr/>
        </p:nvGrpSpPr>
        <p:grpSpPr>
          <a:xfrm>
            <a:off x="0" y="4963500"/>
            <a:ext cx="9144000" cy="180000"/>
            <a:chOff x="0" y="4963500"/>
            <a:chExt cx="9144000" cy="180000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800F2BE5-A260-F942-98CB-A7E7B1356765}"/>
                </a:ext>
              </a:extLst>
            </p:cNvPr>
            <p:cNvSpPr/>
            <p:nvPr/>
          </p:nvSpPr>
          <p:spPr>
            <a:xfrm>
              <a:off x="2376000" y="4963500"/>
              <a:ext cx="6768000" cy="180000"/>
            </a:xfrm>
            <a:prstGeom prst="rect">
              <a:avLst/>
            </a:prstGeom>
            <a:solidFill>
              <a:srgbClr val="BB16A3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b" anchorCtr="0">
              <a:noAutofit/>
            </a:bodyPr>
            <a:lstStyle/>
            <a:p>
              <a:endParaRPr lang="ru-RU" sz="1200" dirty="0">
                <a:solidFill>
                  <a:srgbClr val="FFFFFF"/>
                </a:solidFill>
              </a:endParaRP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9DD8E4EC-A1E5-AB41-B54A-795FB006D87C}"/>
                </a:ext>
              </a:extLst>
            </p:cNvPr>
            <p:cNvSpPr/>
            <p:nvPr/>
          </p:nvSpPr>
          <p:spPr>
            <a:xfrm>
              <a:off x="1584000" y="4963500"/>
              <a:ext cx="792000" cy="180000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DE3E7915-B4B6-0E46-85B4-2E088BDD3E38}"/>
                </a:ext>
              </a:extLst>
            </p:cNvPr>
            <p:cNvSpPr/>
            <p:nvPr/>
          </p:nvSpPr>
          <p:spPr>
            <a:xfrm>
              <a:off x="792000" y="4963500"/>
              <a:ext cx="792000" cy="180000"/>
            </a:xfrm>
            <a:prstGeom prst="rect">
              <a:avLst/>
            </a:prstGeom>
            <a:solidFill>
              <a:srgbClr val="5C0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D1BCBDB7-8A2B-1244-A4F5-3F0C407D213B}"/>
                </a:ext>
              </a:extLst>
            </p:cNvPr>
            <p:cNvSpPr/>
            <p:nvPr/>
          </p:nvSpPr>
          <p:spPr>
            <a:xfrm>
              <a:off x="0" y="4963500"/>
              <a:ext cx="792000" cy="180000"/>
            </a:xfrm>
            <a:prstGeom prst="rect">
              <a:avLst/>
            </a:prstGeom>
            <a:solidFill>
              <a:srgbClr val="171C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507" y="130157"/>
            <a:ext cx="8665728" cy="259538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chemeClr val="bg1"/>
                </a:solidFill>
              </a:rPr>
              <a:t>Комплектование: Контейнер электронного документа</a:t>
            </a:r>
          </a:p>
        </p:txBody>
      </p:sp>
    </p:spTree>
    <p:extLst>
      <p:ext uri="{BB962C8B-B14F-4D97-AF65-F5344CB8AC3E}">
        <p14:creationId xmlns:p14="http://schemas.microsoft.com/office/powerpoint/2010/main" val="180051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Процесс передачи на архивное хранение электронного оригинала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5608925"/>
              </p:ext>
            </p:extLst>
          </p:nvPr>
        </p:nvGraphicFramePr>
        <p:xfrm>
          <a:off x="320675" y="627063"/>
          <a:ext cx="8229600" cy="4105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30098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ЭОС стиль">
      <a:dk1>
        <a:sysClr val="windowText" lastClr="000000"/>
      </a:dk1>
      <a:lt1>
        <a:sysClr val="window" lastClr="FFFFFF"/>
      </a:lt1>
      <a:dk2>
        <a:srgbClr val="2D3494"/>
      </a:dk2>
      <a:lt2>
        <a:srgbClr val="F2F2F2"/>
      </a:lt2>
      <a:accent1>
        <a:srgbClr val="DA291C"/>
      </a:accent1>
      <a:accent2>
        <a:srgbClr val="BF0D3E"/>
      </a:accent2>
      <a:accent3>
        <a:srgbClr val="440099"/>
      </a:accent3>
      <a:accent4>
        <a:srgbClr val="5C068C"/>
      </a:accent4>
      <a:accent5>
        <a:srgbClr val="87189D"/>
      </a:accent5>
      <a:accent6>
        <a:srgbClr val="BB163F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ЭОС СТИЛЬ">
  <a:themeElements>
    <a:clrScheme name="ЭОС СТИЛЬ">
      <a:dk1>
        <a:sysClr val="windowText" lastClr="000000"/>
      </a:dk1>
      <a:lt1>
        <a:sysClr val="window" lastClr="FFFFFF"/>
      </a:lt1>
      <a:dk2>
        <a:srgbClr val="2D3494"/>
      </a:dk2>
      <a:lt2>
        <a:srgbClr val="835CF2"/>
      </a:lt2>
      <a:accent1>
        <a:srgbClr val="5C068C"/>
      </a:accent1>
      <a:accent2>
        <a:srgbClr val="7030A0"/>
      </a:accent2>
      <a:accent3>
        <a:srgbClr val="87189D"/>
      </a:accent3>
      <a:accent4>
        <a:srgbClr val="BB16A3"/>
      </a:accent4>
      <a:accent5>
        <a:srgbClr val="800080"/>
      </a:accent5>
      <a:accent6>
        <a:srgbClr val="440099"/>
      </a:accent6>
      <a:hlink>
        <a:srgbClr val="2D3494"/>
      </a:hlink>
      <a:folHlink>
        <a:srgbClr val="BF0D3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НоваяЭОС">
      <a:dk1>
        <a:sysClr val="windowText" lastClr="000000"/>
      </a:dk1>
      <a:lt1>
        <a:sysClr val="window" lastClr="FFFFFF"/>
      </a:lt1>
      <a:dk2>
        <a:srgbClr val="2D3494"/>
      </a:dk2>
      <a:lt2>
        <a:srgbClr val="F2F2F2"/>
      </a:lt2>
      <a:accent1>
        <a:srgbClr val="DA291C"/>
      </a:accent1>
      <a:accent2>
        <a:srgbClr val="BF0D3E"/>
      </a:accent2>
      <a:accent3>
        <a:srgbClr val="440099"/>
      </a:accent3>
      <a:accent4>
        <a:srgbClr val="5C068C"/>
      </a:accent4>
      <a:accent5>
        <a:srgbClr val="87189D"/>
      </a:accent5>
      <a:accent6>
        <a:srgbClr val="BB163F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C068C"/>
        </a:solidFill>
        <a:ln>
          <a:noFill/>
          <a:miter lim="800000"/>
        </a:ln>
      </a:spPr>
      <a:bodyPr lIns="900000" tIns="180000" rIns="180000" bIns="180000" rtlCol="0" anchor="ctr"/>
      <a:lstStyle>
        <a:defPPr>
          <a:defRPr sz="1000" b="1" dirty="0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414__x0430__x0442__x0430_ xmlns="a83e8710-f6e5-46a6-9c0d-dc56b2fd10f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9A89B0DE8416C4D876FFFEA5F9B2278" ma:contentTypeVersion="11" ma:contentTypeDescription="Создание документа." ma:contentTypeScope="" ma:versionID="d2bac14fe2af694e07da6c6c8f7a2181">
  <xsd:schema xmlns:xsd="http://www.w3.org/2001/XMLSchema" xmlns:xs="http://www.w3.org/2001/XMLSchema" xmlns:p="http://schemas.microsoft.com/office/2006/metadata/properties" xmlns:ns2="a83e8710-f6e5-46a6-9c0d-dc56b2fd10f4" xmlns:ns3="df35e43c-8ef9-4f7b-af58-4d1dc73a3b6d" targetNamespace="http://schemas.microsoft.com/office/2006/metadata/properties" ma:root="true" ma:fieldsID="82c8851a7a8fff792b168960e0e6cc8d" ns2:_="" ns3:_="">
    <xsd:import namespace="a83e8710-f6e5-46a6-9c0d-dc56b2fd10f4"/>
    <xsd:import namespace="df35e43c-8ef9-4f7b-af58-4d1dc73a3b6d"/>
    <xsd:element name="properties">
      <xsd:complexType>
        <xsd:sequence>
          <xsd:element name="documentManagement">
            <xsd:complexType>
              <xsd:all>
                <xsd:element ref="ns2:_x0414__x0430__x0442__x0430_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3e8710-f6e5-46a6-9c0d-dc56b2fd10f4" elementFormDefault="qualified">
    <xsd:import namespace="http://schemas.microsoft.com/office/2006/documentManagement/types"/>
    <xsd:import namespace="http://schemas.microsoft.com/office/infopath/2007/PartnerControls"/>
    <xsd:element name="_x0414__x0430__x0442__x0430_" ma:index="8" nillable="true" ma:displayName="Дата" ma:format="DateOnly" ma:internalName="_x0414__x0430__x0442__x0430_">
      <xsd:simpleType>
        <xsd:restriction base="dms:DateTime"/>
      </xsd:simpleType>
    </xsd:element>
    <xsd:element name="MediaServiceMetadata" ma:index="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35e43c-8ef9-4f7b-af58-4d1dc73a3b6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07FA9E-1D32-44AF-A1CA-0E0419C31B5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F15B3B-442C-4B60-B109-E491E9B32E08}">
  <ds:schemaRefs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B7CC139C-1223-4DCB-9073-456054106911}"/>
</file>

<file path=docProps/app.xml><?xml version="1.0" encoding="utf-8"?>
<Properties xmlns="http://schemas.openxmlformats.org/officeDocument/2006/extended-properties" xmlns:vt="http://schemas.openxmlformats.org/officeDocument/2006/docPropsVTypes">
  <TotalTime>11646</TotalTime>
  <Words>1014</Words>
  <Application>Microsoft Office PowerPoint</Application>
  <PresentationFormat>Экран (16:9)</PresentationFormat>
  <Paragraphs>131</Paragraphs>
  <Slides>25</Slides>
  <Notes>3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Calibri</vt:lpstr>
      <vt:lpstr>Segoe UI</vt:lpstr>
      <vt:lpstr>Times New Roman</vt:lpstr>
      <vt:lpstr>Wingdings</vt:lpstr>
      <vt:lpstr>Тема Office</vt:lpstr>
      <vt:lpstr>1_ЭОС СТИЛЬ</vt:lpstr>
      <vt:lpstr>2_Тема Office</vt:lpstr>
      <vt:lpstr>Архив электронных подлинников. Решение и опыт ЭОС</vt:lpstr>
      <vt:lpstr>Электронные оригиналы vs Бумажные </vt:lpstr>
      <vt:lpstr>Обеспечение целостности электронных документов в архиве </vt:lpstr>
      <vt:lpstr>Основные вопросы хранения электронных подлинников </vt:lpstr>
      <vt:lpstr>Решение ЭОС </vt:lpstr>
      <vt:lpstr>Система архивного хранения электронных документов: </vt:lpstr>
      <vt:lpstr>Комплектование. Контейнер передачи</vt:lpstr>
      <vt:lpstr>Комплектование: Контейнер электронного документа</vt:lpstr>
      <vt:lpstr> Процесс передачи на архивное хранение электронного оригинала </vt:lpstr>
      <vt:lpstr>Списание документов в дело обеспечивает:</vt:lpstr>
      <vt:lpstr>Списание документов в дело</vt:lpstr>
      <vt:lpstr>Экспорт дел из СЭД</vt:lpstr>
      <vt:lpstr>Экспорт электронных дел обеспечивает модель «Библиотека коннекторов»:</vt:lpstr>
      <vt:lpstr>Экспорт электронных документов в составе электронного дела</vt:lpstr>
      <vt:lpstr>Выделение документов к уничтожению (формирование акта) (демо)</vt:lpstr>
      <vt:lpstr>Система «АРХИВНОЕ ДЕЛО»</vt:lpstr>
      <vt:lpstr>Прием электронных документов на хранение</vt:lpstr>
      <vt:lpstr>Прием электронных документов на хранение</vt:lpstr>
      <vt:lpstr>Формирование и подписание контейнера передачи (демо)</vt:lpstr>
      <vt:lpstr>Проверка целостности контейнера передачи и его загрузка в Хранилища (демо)</vt:lpstr>
      <vt:lpstr>Проверка целостности и сохранности документов в хранилищах (демо)</vt:lpstr>
      <vt:lpstr>Реестр подлинников (демо)</vt:lpstr>
      <vt:lpstr>Импорт документов в систему «Архивное дело»</vt:lpstr>
      <vt:lpstr>Импорт документов в систему «Архивное дело»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16:9</dc:title>
  <dc:creator>Голикова Ольга Станиславовна</dc:creator>
  <cp:lastModifiedBy>Полтев Сергей Валерьевич</cp:lastModifiedBy>
  <cp:revision>396</cp:revision>
  <dcterms:created xsi:type="dcterms:W3CDTF">2014-02-25T09:57:00Z</dcterms:created>
  <dcterms:modified xsi:type="dcterms:W3CDTF">2019-09-17T20:07:42Z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0x010100B9A89B0DE8416C4D876FFFEA5F9B2278</vt:lpwstr>
  </property>
</Properties>
</file>