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361" r:id="rId5"/>
    <p:sldId id="363" r:id="rId6"/>
    <p:sldId id="285" r:id="rId7"/>
    <p:sldId id="310" r:id="rId8"/>
    <p:sldId id="333" r:id="rId9"/>
    <p:sldId id="334" r:id="rId10"/>
    <p:sldId id="324" r:id="rId11"/>
    <p:sldId id="325" r:id="rId12"/>
    <p:sldId id="335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28" r:id="rId27"/>
    <p:sldId id="337" r:id="rId28"/>
    <p:sldId id="322" r:id="rId29"/>
    <p:sldId id="347" r:id="rId30"/>
    <p:sldId id="348" r:id="rId31"/>
    <p:sldId id="367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84" r:id="rId40"/>
    <p:sldId id="385" r:id="rId41"/>
    <p:sldId id="386" r:id="rId42"/>
    <p:sldId id="387" r:id="rId43"/>
    <p:sldId id="362" r:id="rId44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990"/>
    <a:srgbClr val="D82602"/>
    <a:srgbClr val="DA0000"/>
    <a:srgbClr val="86B7F2"/>
    <a:srgbClr val="79BCFF"/>
    <a:srgbClr val="99CCFF"/>
    <a:srgbClr val="2BA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110" d="100"/>
          <a:sy n="110" d="100"/>
        </p:scale>
        <p:origin x="72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DABDB-C36F-460A-A9D5-DDBC990BA98A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15D4-C405-46AD-A4F5-4A83BF816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415D4-C405-46AD-A4F5-4A83BF816B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7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C6D3E-AB98-4FC7-A103-278F74BC8FFE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8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Подписи</a:t>
            </a:r>
            <a:r>
              <a:rPr lang="ru-RU" baseline="0" dirty="0" smtClean="0"/>
              <a:t> к графикам где круглая таблетка – «Количество запросов от разных ведомств через СМЭВ»</a:t>
            </a:r>
          </a:p>
          <a:p>
            <a:r>
              <a:rPr lang="ru-RU" baseline="0" dirty="0" smtClean="0"/>
              <a:t>График который справа на той же строчке что и таблетка – «Услуги по каким вопросам запрашивали»</a:t>
            </a:r>
          </a:p>
          <a:p>
            <a:r>
              <a:rPr lang="ru-RU" baseline="0" dirty="0" smtClean="0"/>
              <a:t>График внизу – «Какие услуги чаще всего запрашивали»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A8D-F3D2-456F-AFD6-11C7D8AF4B7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8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415D4-C405-46AD-A4F5-4A83BF816B3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968" y="1599642"/>
            <a:ext cx="8105472" cy="162018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00" y="3921900"/>
            <a:ext cx="6400800" cy="6615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70000"/>
            <a:ext cx="9144000" cy="594000"/>
            <a:chOff x="0" y="36000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742500"/>
            <a:ext cx="9144000" cy="135000"/>
            <a:chOff x="0" y="4963500"/>
            <a:chExt cx="9144000" cy="18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76000" y="4963500"/>
              <a:ext cx="6768000" cy="180000"/>
            </a:xfrm>
            <a:prstGeom prst="rect">
              <a:avLst/>
            </a:prstGeom>
            <a:solidFill>
              <a:srgbClr val="BB16A3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84000" y="4963500"/>
              <a:ext cx="792000" cy="18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2000" y="4963500"/>
              <a:ext cx="792000" cy="18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4963500"/>
              <a:ext cx="792000" cy="180000"/>
            </a:xfrm>
            <a:prstGeom prst="rect">
              <a:avLst/>
            </a:prstGeom>
            <a:solidFill>
              <a:srgbClr val="171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4877500"/>
            <a:ext cx="2895600" cy="163607"/>
          </a:xfrm>
        </p:spPr>
        <p:txBody>
          <a:bodyPr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pic>
        <p:nvPicPr>
          <p:cNvPr id="22" name="Рисунок 21" descr="Logo-Color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1787" y="3867894"/>
            <a:ext cx="17884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52"/>
          <p:cNvGrpSpPr/>
          <p:nvPr userDrawn="1"/>
        </p:nvGrpSpPr>
        <p:grpSpPr>
          <a:xfrm>
            <a:off x="0" y="-260"/>
            <a:ext cx="9144000" cy="540260"/>
            <a:chOff x="0" y="0"/>
            <a:chExt cx="9144000" cy="54026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0" y="0"/>
              <a:ext cx="6768000" cy="540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768000" y="260"/>
              <a:ext cx="792000" cy="54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7560000" y="260"/>
              <a:ext cx="792000" cy="54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8352000" y="0"/>
              <a:ext cx="792000" cy="540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EOS-White-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0000" y="72000"/>
              <a:ext cx="396000" cy="396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0" y="139971"/>
            <a:ext cx="7801632" cy="25953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0" y="5019436"/>
            <a:ext cx="9144000" cy="124064"/>
            <a:chOff x="0" y="360000"/>
            <a:chExt cx="9144000" cy="792000"/>
          </a:xfrm>
        </p:grpSpPr>
        <p:sp>
          <p:nvSpPr>
            <p:cNvPr id="24" name="Прямоугольник 23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320008" y="627534"/>
            <a:ext cx="8229600" cy="4104456"/>
          </a:xfrm>
        </p:spPr>
        <p:txBody>
          <a:bodyPr lIns="0">
            <a:noAutofit/>
          </a:bodyPr>
          <a:lstStyle>
            <a:lvl1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48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5"/>
          <p:cNvGrpSpPr/>
          <p:nvPr userDrawn="1"/>
        </p:nvGrpSpPr>
        <p:grpSpPr>
          <a:xfrm>
            <a:off x="0" y="2248425"/>
            <a:ext cx="9144000" cy="594000"/>
            <a:chOff x="0" y="217575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2175750"/>
              <a:ext cx="6768000" cy="792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2175750"/>
              <a:ext cx="792000" cy="792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2175750"/>
              <a:ext cx="792000" cy="792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2175750"/>
              <a:ext cx="792000" cy="792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1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2225813"/>
            <a:ext cx="9144000" cy="594000"/>
            <a:chOff x="0" y="360000"/>
            <a:chExt cx="9144000" cy="792000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8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КОН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ogo-Dec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6400" y="1490400"/>
            <a:ext cx="2160000" cy="2160000"/>
          </a:xfrm>
          <a:prstGeom prst="rect">
            <a:avLst/>
          </a:prstGeom>
        </p:spPr>
      </p:pic>
      <p:pic>
        <p:nvPicPr>
          <p:cNvPr id="9" name="Рисунок 8" descr="Logo-Blu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7200" y="2570400"/>
            <a:ext cx="29307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52"/>
          <p:cNvGrpSpPr/>
          <p:nvPr userDrawn="1"/>
        </p:nvGrpSpPr>
        <p:grpSpPr>
          <a:xfrm>
            <a:off x="0" y="-260"/>
            <a:ext cx="9144000" cy="540260"/>
            <a:chOff x="0" y="0"/>
            <a:chExt cx="9144000" cy="54026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0" y="0"/>
              <a:ext cx="6768000" cy="540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768000" y="260"/>
              <a:ext cx="792000" cy="54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7560000" y="260"/>
              <a:ext cx="792000" cy="54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8352000" y="0"/>
              <a:ext cx="792000" cy="540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0" y="139972"/>
            <a:ext cx="7801632" cy="259538"/>
          </a:xfrm>
        </p:spPr>
        <p:txBody>
          <a:bodyPr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08" y="627534"/>
            <a:ext cx="8229600" cy="4104456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98" indent="-214307"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180752"/>
          </a:xfrm>
        </p:spPr>
        <p:txBody>
          <a:bodyPr/>
          <a:lstStyle>
            <a:lvl1pPr>
              <a:defRPr sz="8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180752"/>
          </a:xfrm>
        </p:spPr>
        <p:txBody>
          <a:bodyPr/>
          <a:lstStyle>
            <a:lvl1pPr>
              <a:defRPr sz="8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180752"/>
          </a:xfrm>
        </p:spPr>
        <p:txBody>
          <a:bodyPr/>
          <a:lstStyle>
            <a:lvl1pPr>
              <a:defRPr sz="8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0" y="5019437"/>
            <a:ext cx="9144000" cy="124064"/>
            <a:chOff x="0" y="360000"/>
            <a:chExt cx="9144000" cy="792000"/>
          </a:xfrm>
        </p:grpSpPr>
        <p:sp>
          <p:nvSpPr>
            <p:cNvPr id="24" name="Прямоугольник 23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Рисунок 11" descr="EOS-White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919" y="71932"/>
            <a:ext cx="528000" cy="3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24F9-8AA0-4D3F-B0BA-5A395F002224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15C0-A5E7-415B-A6B1-363F26F49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8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513286" y="1443277"/>
            <a:ext cx="6078140" cy="16599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900"/>
              </a:spcBef>
              <a:spcAft>
                <a:spcPts val="1800"/>
              </a:spcAft>
              <a:defRPr/>
            </a:pPr>
            <a:r>
              <a:rPr lang="ru-RU" dirty="0"/>
              <a:t>Направление развития продуктов ЭОС. Курс на </a:t>
            </a:r>
            <a:r>
              <a:rPr lang="ru-RU" dirty="0" err="1"/>
              <a:t>импортозамещение</a:t>
            </a:r>
            <a:r>
              <a:rPr lang="ru-RU" dirty="0"/>
              <a:t>. Работа с обращениями граждан в современных условиях, ССТУ</a:t>
            </a:r>
            <a:endParaRPr lang="ru-RU" altLang="ru-RU" dirty="0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27934"/>
            <a:ext cx="3599264" cy="4692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altLang="ru-RU" dirty="0" smtClean="0"/>
              <a:t>Козлов Андрей Владимирович</a:t>
            </a:r>
          </a:p>
          <a:p>
            <a:pPr eaLnBrk="1" hangingPunct="1">
              <a:defRPr/>
            </a:pPr>
            <a:r>
              <a:rPr lang="ru-RU" altLang="ru-RU" dirty="0" smtClean="0"/>
              <a:t>Генеральный директор ЭОС СОФТ</a:t>
            </a:r>
          </a:p>
        </p:txBody>
      </p:sp>
    </p:spTree>
    <p:extLst>
      <p:ext uri="{BB962C8B-B14F-4D97-AF65-F5344CB8AC3E}">
        <p14:creationId xmlns:p14="http://schemas.microsoft.com/office/powerpoint/2010/main" val="13983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Факторы, влияющие на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627534"/>
            <a:ext cx="8064896" cy="4104456"/>
          </a:xfrm>
        </p:spPr>
        <p:txBody>
          <a:bodyPr lIns="0">
            <a:no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Реализации </a:t>
            </a:r>
            <a:r>
              <a:rPr lang="ru-RU" sz="1800" dirty="0" smtClean="0"/>
              <a:t>программ в рамках «цифровой экономики»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Значительный рост </a:t>
            </a:r>
            <a:r>
              <a:rPr lang="ru-RU" sz="1400" dirty="0"/>
              <a:t>объемов и разновидностей цифровой информации</a:t>
            </a:r>
            <a:endParaRPr lang="ru-RU" sz="1400" dirty="0" smtClean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Вовлечение </a:t>
            </a:r>
            <a:r>
              <a:rPr lang="ru-RU" sz="1400" dirty="0"/>
              <a:t>всех сотрудников в интенсивные электронные коммуникации</a:t>
            </a:r>
            <a:endParaRPr lang="ru-RU" sz="1400" dirty="0" smtClean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Элиминация «бумаги» и сопутствующих деловых </a:t>
            </a:r>
            <a:r>
              <a:rPr lang="ru-RU" sz="1400" dirty="0" smtClean="0"/>
              <a:t>процессов. 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Появление новых процессов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Размывание бюрократической «субкультуры»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Омоложение персонала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Появление специалистов из </a:t>
            </a:r>
            <a:r>
              <a:rPr lang="ru-RU" sz="1400" dirty="0" smtClean="0"/>
              <a:t>бизнес-структур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«</a:t>
            </a:r>
            <a:r>
              <a:rPr lang="ru-RU" sz="1400" dirty="0" err="1" smtClean="0"/>
              <a:t>Гаджетизация</a:t>
            </a:r>
            <a:r>
              <a:rPr lang="ru-RU" sz="1400" dirty="0" smtClean="0"/>
              <a:t>» и «мобилизация» менталитета 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Объективное снижение значимости делопроизводственных служб</a:t>
            </a:r>
          </a:p>
          <a:p>
            <a:pPr marL="18000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Проблема архивного хранения электронных документов</a:t>
            </a:r>
            <a:endParaRPr lang="ru-RU" sz="18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41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6929221" y="815925"/>
            <a:ext cx="1880995" cy="18809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127523" y="599450"/>
            <a:ext cx="1738298" cy="172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Зоны повышенного внимания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8479" y="4175481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70475" y="4175481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82952" y="4175481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78267" y="4175481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142750"/>
            <a:ext cx="6984776" cy="89164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4999" y="3946365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0377" y="3946365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82952" y="3946365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83410" y="3946365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63087" y="3946365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442" y="3278152"/>
            <a:ext cx="752727" cy="75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28" y="3278152"/>
            <a:ext cx="752727" cy="75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151" y="3278152"/>
            <a:ext cx="748080" cy="752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693" y="3278152"/>
            <a:ext cx="748080" cy="752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755" y="3278152"/>
            <a:ext cx="752727" cy="752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821" y="4306405"/>
            <a:ext cx="534793" cy="538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519" y="4333572"/>
            <a:ext cx="538115" cy="5381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6336" y="4333572"/>
            <a:ext cx="534793" cy="538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5133" y="4339135"/>
            <a:ext cx="538115" cy="538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/>
          <a:srcRect l="2397" b="11539"/>
          <a:stretch/>
        </p:blipFill>
        <p:spPr>
          <a:xfrm>
            <a:off x="4194090" y="864288"/>
            <a:ext cx="1746062" cy="17289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529" y="928863"/>
            <a:ext cx="1651718" cy="1651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0409" y="685992"/>
            <a:ext cx="1552526" cy="154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184" y="2303117"/>
            <a:ext cx="1548000" cy="1548000"/>
          </a:xfrm>
          <a:prstGeom prst="rect">
            <a:avLst/>
          </a:prstGeom>
        </p:spPr>
      </p:pic>
      <p:cxnSp>
        <p:nvCxnSpPr>
          <p:cNvPr id="30" name="Прямая со стрелкой 29"/>
          <p:cNvCxnSpPr>
            <a:stCxn id="4" idx="0"/>
            <a:endCxn id="25" idx="2"/>
          </p:cNvCxnSpPr>
          <p:nvPr/>
        </p:nvCxnSpPr>
        <p:spPr>
          <a:xfrm flipV="1">
            <a:off x="3781806" y="2593205"/>
            <a:ext cx="1285315" cy="684947"/>
          </a:xfrm>
          <a:prstGeom prst="straightConnector1">
            <a:avLst/>
          </a:prstGeom>
          <a:ln>
            <a:solidFill>
              <a:srgbClr val="3D3947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5" idx="1"/>
            <a:endCxn id="27" idx="3"/>
          </p:cNvCxnSpPr>
          <p:nvPr/>
        </p:nvCxnSpPr>
        <p:spPr>
          <a:xfrm flipH="1" flipV="1">
            <a:off x="2772935" y="1459992"/>
            <a:ext cx="1421155" cy="2687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5" idx="1"/>
            <a:endCxn id="28" idx="3"/>
          </p:cNvCxnSpPr>
          <p:nvPr/>
        </p:nvCxnSpPr>
        <p:spPr>
          <a:xfrm flipH="1">
            <a:off x="1726184" y="1728747"/>
            <a:ext cx="2467906" cy="13483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0"/>
            <a:endCxn id="25" idx="2"/>
          </p:cNvCxnSpPr>
          <p:nvPr/>
        </p:nvCxnSpPr>
        <p:spPr>
          <a:xfrm flipH="1" flipV="1">
            <a:off x="5067121" y="2593205"/>
            <a:ext cx="1337070" cy="684947"/>
          </a:xfrm>
          <a:prstGeom prst="straightConnector1">
            <a:avLst/>
          </a:prstGeom>
          <a:ln>
            <a:solidFill>
              <a:srgbClr val="3D3947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5" idx="3"/>
            <a:endCxn id="26" idx="1"/>
          </p:cNvCxnSpPr>
          <p:nvPr/>
        </p:nvCxnSpPr>
        <p:spPr>
          <a:xfrm>
            <a:off x="5940152" y="1728747"/>
            <a:ext cx="1106377" cy="259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88184" y="2213117"/>
            <a:ext cx="1728000" cy="172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59604" y="4175481"/>
            <a:ext cx="41563" cy="261847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91304" y="4307840"/>
            <a:ext cx="581028" cy="58763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349251" y="3231743"/>
            <a:ext cx="869083" cy="845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8807" y="4388207"/>
            <a:ext cx="5431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39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Определяющие критерии оценки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771550"/>
            <a:ext cx="6336704" cy="4032448"/>
          </a:xfrm>
        </p:spPr>
        <p:txBody>
          <a:bodyPr lIns="0">
            <a:no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USABILITY </a:t>
            </a:r>
            <a:endParaRPr lang="ru-RU" sz="1800" dirty="0" smtClean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Дизайн и комфорт применения</a:t>
            </a:r>
            <a:endParaRPr lang="ru-RU" sz="1400" dirty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Скорость реакции при выполнении операций и доступе к данным</a:t>
            </a:r>
            <a:endParaRPr lang="ru-RU" sz="1400" dirty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Ролевые интерфейсы – все нужное и ничего лишнего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Использование графики для ускорения восприятия данных</a:t>
            </a:r>
            <a:endParaRPr lang="ru-RU" sz="1400" dirty="0"/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Функциональность и технологичность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Свободные коммуникации между сотрудниками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Релевантность поиска данных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Максимальная доступность данных и функций в мобильном режиме</a:t>
            </a:r>
            <a:endParaRPr lang="ru-RU" sz="1400" dirty="0"/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7579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2200" dirty="0"/>
              <a:t>Размывание</a:t>
            </a:r>
            <a:r>
              <a:rPr lang="ru-RU" dirty="0"/>
              <a:t> бюрократической «субкультуры»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86"/>
            <a:ext cx="9144000" cy="44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Основные направления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7534"/>
            <a:ext cx="7145960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  Развитие семейства ролевых интерфейсов:</a:t>
            </a:r>
            <a:endParaRPr lang="ru-RU" dirty="0"/>
          </a:p>
          <a:p>
            <a:pPr lvl="1"/>
            <a:r>
              <a:rPr lang="ru-RU" dirty="0" smtClean="0"/>
              <a:t>Высшее руководство организации</a:t>
            </a:r>
            <a:endParaRPr lang="ru-RU" dirty="0"/>
          </a:p>
          <a:p>
            <a:pPr lvl="1"/>
            <a:r>
              <a:rPr lang="ru-RU" dirty="0" smtClean="0"/>
              <a:t>Секретариат (помощники) высшего руководства</a:t>
            </a:r>
          </a:p>
          <a:p>
            <a:pPr lvl="1"/>
            <a:r>
              <a:rPr lang="ru-RU" dirty="0" smtClean="0"/>
              <a:t>Руководитель среднего звена с помощником и без</a:t>
            </a:r>
          </a:p>
          <a:p>
            <a:pPr lvl="1"/>
            <a:r>
              <a:rPr lang="ru-RU" dirty="0" smtClean="0"/>
              <a:t>Исполнитель</a:t>
            </a:r>
          </a:p>
          <a:p>
            <a:pPr lvl="1"/>
            <a:r>
              <a:rPr lang="ru-RU" dirty="0" smtClean="0"/>
              <a:t>Делопроизводитель и контролер</a:t>
            </a:r>
          </a:p>
          <a:p>
            <a:pPr lvl="1"/>
            <a:r>
              <a:rPr lang="ru-RU" dirty="0" smtClean="0"/>
              <a:t>Администратор системы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Модификация делегирования полномочий (замещение)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Персонифицированная модель доступа к документам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Улучшение дизайна и эргономики приложений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Замена системы администрирования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9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Развитие технологических подсистем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9542"/>
            <a:ext cx="7722024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  Улучшение коммуникаций пользователей (мессенджер, чат, система уведомлений)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  Подключение внешней поисковой системы (релевантность, производительность)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  Развитие системы управления процессами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  Развитие СЭВ для корпоративных клиентов</a:t>
            </a:r>
            <a:endParaRPr lang="en-US" dirty="0" smtClean="0"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Обслуживание корпоративных инсталляций:</a:t>
            </a:r>
            <a:endParaRPr lang="ru-RU" dirty="0"/>
          </a:p>
          <a:p>
            <a:pPr lvl="1"/>
            <a:r>
              <a:rPr lang="ru-RU" sz="1600" dirty="0" smtClean="0"/>
              <a:t>Перевод в </a:t>
            </a:r>
            <a:r>
              <a:rPr lang="en-US" sz="1600" dirty="0" smtClean="0"/>
              <a:t>WEB</a:t>
            </a:r>
            <a:r>
              <a:rPr lang="ru-RU" sz="1600" dirty="0" smtClean="0"/>
              <a:t> подсистемы Справочники</a:t>
            </a:r>
          </a:p>
          <a:p>
            <a:pPr lvl="1"/>
            <a:r>
              <a:rPr lang="ru-RU" sz="1600" dirty="0" smtClean="0"/>
              <a:t>Перевод в </a:t>
            </a:r>
            <a:r>
              <a:rPr lang="en-US" sz="1600" dirty="0" smtClean="0"/>
              <a:t>WEB</a:t>
            </a:r>
            <a:r>
              <a:rPr lang="ru-RU" sz="1600" dirty="0" smtClean="0"/>
              <a:t> управление пользователями</a:t>
            </a:r>
          </a:p>
          <a:p>
            <a:pPr lvl="1"/>
            <a:r>
              <a:rPr lang="ru-RU" sz="1600" dirty="0" smtClean="0"/>
              <a:t>Повышение интегральной производительности системы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3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Взаимодействие руководителя с помощником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43558"/>
            <a:ext cx="7488832" cy="3744416"/>
          </a:xfrm>
        </p:spPr>
        <p:txBody>
          <a:bodyPr/>
          <a:lstStyle/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Фильтрация поступающих документов и проектов документов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Определение приоритетов рассмотрения документов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Подготовка </a:t>
            </a:r>
            <a:r>
              <a:rPr lang="ru-RU" dirty="0"/>
              <a:t>проектов решений (резолюций)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Разметка документов. Выделение ключевых разделов.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Контроль за работой руководителя, постобработка резолюций</a:t>
            </a:r>
            <a:endParaRPr lang="ru-RU" dirty="0"/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Обмен сообщениями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 Режим «</a:t>
            </a:r>
            <a:r>
              <a:rPr lang="ru-RU" dirty="0" err="1" smtClean="0"/>
              <a:t>зеркалирования</a:t>
            </a:r>
            <a:r>
              <a:rPr lang="ru-RU" dirty="0" smtClean="0"/>
              <a:t>» в мобильном доступе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Разметка документа для руководителя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29" y="699542"/>
            <a:ext cx="7015271" cy="42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Администрирование (</a:t>
            </a:r>
            <a:r>
              <a:rPr lang="en-US" dirty="0" smtClean="0"/>
              <a:t>WEB)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8610542" cy="44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Факторы, влияющие на целевой рынок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699542"/>
            <a:ext cx="6624736" cy="3816424"/>
          </a:xfrm>
        </p:spPr>
        <p:txBody>
          <a:bodyPr lIns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ru-RU" sz="2400" dirty="0" smtClean="0"/>
              <a:t>Проектный </a:t>
            </a:r>
            <a:r>
              <a:rPr lang="ru-RU" sz="2400" dirty="0"/>
              <a:t>подход к </a:t>
            </a:r>
            <a:r>
              <a:rPr lang="ru-RU" sz="2400" dirty="0" smtClean="0"/>
              <a:t>управлению: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Роль </a:t>
            </a:r>
            <a:r>
              <a:rPr lang="ru-RU" sz="1800" dirty="0"/>
              <a:t>«Проектных офисов» </a:t>
            </a:r>
            <a:r>
              <a:rPr lang="ru-RU" sz="1800" dirty="0" smtClean="0"/>
              <a:t>организаций становится определяющей</a:t>
            </a:r>
            <a:endParaRPr lang="ru-RU" sz="1800" dirty="0"/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Требуется новый </a:t>
            </a:r>
            <a:r>
              <a:rPr lang="ru-RU" sz="1800" dirty="0"/>
              <a:t>взгляд на электронный контент организаций</a:t>
            </a:r>
          </a:p>
          <a:p>
            <a:pPr marL="580050" lvl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Появление </a:t>
            </a:r>
            <a:r>
              <a:rPr lang="ru-RU" sz="1800" dirty="0" smtClean="0"/>
              <a:t>новых:</a:t>
            </a:r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dirty="0" smtClean="0"/>
              <a:t>Понятий, сущностей и </a:t>
            </a:r>
            <a:r>
              <a:rPr lang="ru-RU" sz="1800" dirty="0"/>
              <a:t>объектов управления</a:t>
            </a:r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Процессов </a:t>
            </a:r>
            <a:endParaRPr lang="ru-RU" sz="1800" dirty="0" smtClean="0"/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800" dirty="0" smtClean="0"/>
              <a:t>Регламентов</a:t>
            </a:r>
            <a:endParaRPr lang="ru-RU" sz="1800" dirty="0"/>
          </a:p>
          <a:p>
            <a:pPr marL="751500" lvl="2" indent="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None/>
            </a:pPr>
            <a:endParaRPr lang="ru-RU" sz="1000" dirty="0" smtClean="0"/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598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005" y="163795"/>
            <a:ext cx="5851922" cy="195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Решения ЭОС 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454468" y="676906"/>
            <a:ext cx="1797368" cy="916597"/>
            <a:chOff x="239326" y="752922"/>
            <a:chExt cx="2049292" cy="1045069"/>
          </a:xfrm>
        </p:grpSpPr>
        <p:sp>
          <p:nvSpPr>
            <p:cNvPr id="20499" name="TextBox 4"/>
            <p:cNvSpPr txBox="1">
              <a:spLocks noChangeArrowheads="1"/>
            </p:cNvSpPr>
            <p:nvPr/>
          </p:nvSpPr>
          <p:spPr bwMode="auto">
            <a:xfrm>
              <a:off x="1398991" y="1067637"/>
              <a:ext cx="889627" cy="34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ДЕЛО</a:t>
              </a:r>
            </a:p>
          </p:txBody>
        </p:sp>
        <p:pic>
          <p:nvPicPr>
            <p:cNvPr id="20500" name="Picture 3" descr="\\portal\DavWWWRoot\Departments\Market\Reklama\ШАБЛОН для ПРЕЗЕНТАЦИЙ\Картинки для презентаций\Логотипы ЭОС и продуктов\logo-DEL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26" y="752922"/>
              <a:ext cx="1108239" cy="104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473907" y="689926"/>
            <a:ext cx="2472892" cy="916226"/>
            <a:chOff x="4402847" y="744009"/>
            <a:chExt cx="2818364" cy="1044649"/>
          </a:xfrm>
        </p:grpSpPr>
        <p:pic>
          <p:nvPicPr>
            <p:cNvPr id="20497" name="Picture 4" descr="\\portal\DavWWWRoot\Departments\Market\Reklama\ШАБЛОН для ПРЕЗЕНТАЦИЙ\Картинки для презентаций\Логотипы ЭОС и продуктов\logo-EOS4SP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847" y="744009"/>
              <a:ext cx="1107792" cy="104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10"/>
            <p:cNvSpPr txBox="1">
              <a:spLocks noChangeArrowheads="1"/>
            </p:cNvSpPr>
            <p:nvPr/>
          </p:nvSpPr>
          <p:spPr bwMode="auto">
            <a:xfrm>
              <a:off x="5510639" y="1102331"/>
              <a:ext cx="1710572" cy="57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EOS for SharePoint</a:t>
              </a:r>
              <a:endParaRPr lang="ru-RU" altLang="ru-RU" sz="13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9750" y="1792635"/>
            <a:ext cx="3035379" cy="916035"/>
            <a:chOff x="415291" y="2498134"/>
            <a:chExt cx="4047172" cy="1221380"/>
          </a:xfrm>
        </p:grpSpPr>
        <p:pic>
          <p:nvPicPr>
            <p:cNvPr id="9221" name="Picture 5" descr="\\portal\DavWWWRoot\Departments\Market\Reklama\ШАБЛОН для ПРЕЗЕНТАЦИЙ\Картинки для презентаций\Логотипы ЭОС и продуктов\logo-MobPri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1" y="2498134"/>
              <a:ext cx="1296000" cy="122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707674" y="2888389"/>
              <a:ext cx="275478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Мобильные приложения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35128" y="1792013"/>
            <a:ext cx="2280047" cy="917279"/>
            <a:chOff x="4922838" y="2572230"/>
            <a:chExt cx="3040062" cy="1223039"/>
          </a:xfrm>
        </p:grpSpPr>
        <p:pic>
          <p:nvPicPr>
            <p:cNvPr id="9222" name="Picture 6" descr="\\portal\DavWWWRoot\Departments\Market\Reklama\ШАБЛОН для ПРЕЗЕНТАЦИЙ\Картинки для презентаций\Логотипы ЭОС и продуктов\logo-ArchDEL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838" y="2572230"/>
              <a:ext cx="1296000" cy="122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215220" y="2938727"/>
              <a:ext cx="174768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Архивное Дело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925981" y="676906"/>
            <a:ext cx="1909918" cy="916615"/>
            <a:chOff x="6346826" y="1400422"/>
            <a:chExt cx="2177290" cy="1044933"/>
          </a:xfrm>
        </p:grpSpPr>
        <p:pic>
          <p:nvPicPr>
            <p:cNvPr id="9225" name="Picture 9" descr="\\portal\DavWWWRoot\Departments\Market\Reklama\ШАБЛОН для ПРЕЗЕНТАЦИЙ\Картинки для презентаций\Логотипы ЭОС и продуктов\logo-eDocLib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6" y="1400422"/>
              <a:ext cx="1108072" cy="104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7507958" y="1732960"/>
              <a:ext cx="1016158" cy="34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350" b="1" dirty="0" err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eDocLib</a:t>
              </a:r>
              <a:endParaRPr lang="ru-RU" altLang="ru-RU" sz="13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78269" y="3213875"/>
            <a:ext cx="2067064" cy="767813"/>
            <a:chOff x="313691" y="4285167"/>
            <a:chExt cx="2756085" cy="102375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299342" y="4473878"/>
              <a:ext cx="177043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Поточное сканирование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3691" y="4285167"/>
              <a:ext cx="1023750" cy="102375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378269" y="4107260"/>
            <a:ext cx="2244188" cy="759375"/>
            <a:chOff x="313691" y="5476346"/>
            <a:chExt cx="2992251" cy="1012500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299342" y="5797930"/>
              <a:ext cx="200660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Решения для ЭП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691" y="5476346"/>
              <a:ext cx="1023750" cy="10125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698295" y="3213875"/>
            <a:ext cx="1909622" cy="767813"/>
            <a:chOff x="3407060" y="4285167"/>
            <a:chExt cx="2546162" cy="1023750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392710" y="4612376"/>
              <a:ext cx="156051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АИС МФЦ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7060" y="4285167"/>
              <a:ext cx="1023750" cy="102375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34416" y="3213875"/>
            <a:ext cx="2172908" cy="767813"/>
            <a:chOff x="5988554" y="4285167"/>
            <a:chExt cx="2897211" cy="1023750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974205" y="4473878"/>
              <a:ext cx="191156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Обращения </a:t>
              </a:r>
              <a:endParaRPr lang="en-US" altLang="ru-RU" sz="13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граждан, ССТУ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8554" y="4285167"/>
              <a:ext cx="1023750" cy="102375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698296" y="4103041"/>
            <a:ext cx="1742363" cy="767813"/>
            <a:chOff x="3407060" y="5470721"/>
            <a:chExt cx="2323150" cy="1023750"/>
          </a:xfrm>
        </p:grpSpPr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392711" y="5797930"/>
              <a:ext cx="133749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 err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Госуслуги</a:t>
              </a:r>
              <a:endParaRPr lang="ru-RU" altLang="ru-RU" sz="13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07060" y="5470721"/>
              <a:ext cx="1012500" cy="102375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52606" y="4103041"/>
            <a:ext cx="2319820" cy="767813"/>
            <a:chOff x="6012807" y="5470721"/>
            <a:chExt cx="3093093" cy="1023750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6974204" y="5659432"/>
              <a:ext cx="21316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Интеграция </a:t>
              </a:r>
              <a:endParaRPr lang="en-US" altLang="ru-RU" sz="13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35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СМЭВ и МЭДО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12807" y="5470721"/>
              <a:ext cx="1012500" cy="1023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75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Проектное управление в «ДЕЛО»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00000" y="699542"/>
            <a:ext cx="6912768" cy="4104456"/>
          </a:xfrm>
        </p:spPr>
        <p:txBody>
          <a:bodyPr lIns="0">
            <a:no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Новая сущность «Паспорт проекта»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Описание, сроки, связи с другими проектами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Сетевой план график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Управление проектной командой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Разграничение доступа к данным в проекте  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Роли и полномочия участников проекта</a:t>
            </a:r>
            <a:endParaRPr lang="ru-RU" sz="16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Управление документами проекта средствами ДЕЛО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Подготовка, согласование, подписание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Контроль исполнения документов 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Отправка и получение документов </a:t>
            </a:r>
            <a:endParaRPr lang="ru-RU" sz="16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294300" lvl="1" indent="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None/>
            </a:pPr>
            <a:endParaRPr lang="ru-RU" sz="1800" dirty="0"/>
          </a:p>
          <a:p>
            <a:pPr marL="751500" lvl="2" indent="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None/>
            </a:pPr>
            <a:endParaRPr lang="ru-RU" sz="1000" dirty="0" smtClean="0"/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101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Проектное управление в «ДЕЛО-</a:t>
            </a:r>
            <a:r>
              <a:rPr lang="en-US" dirty="0" smtClean="0"/>
              <a:t>WEB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00000" y="699542"/>
            <a:ext cx="7632848" cy="3816424"/>
          </a:xfrm>
        </p:spPr>
        <p:txBody>
          <a:bodyPr lIns="0">
            <a:no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Организация взаимодействия проектной команды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Задачи по проекту и поручения по документам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Доски событий и обмен информацией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Ролевые интерфейсы участников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Управление проведением совещаний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Подготовка </a:t>
            </a:r>
            <a:r>
              <a:rPr lang="ru-RU" sz="1600" dirty="0"/>
              <a:t>документов к совещанию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Организация взаимодействия участников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Оформление </a:t>
            </a:r>
            <a:r>
              <a:rPr lang="ru-RU" sz="1600" dirty="0"/>
              <a:t>и обработка итоговых документов</a:t>
            </a:r>
          </a:p>
          <a:p>
            <a:pPr marL="294300" lvl="1" indent="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None/>
            </a:pPr>
            <a:endParaRPr lang="ru-RU" sz="1800" dirty="0"/>
          </a:p>
          <a:p>
            <a:pPr marL="751500" lvl="2" indent="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None/>
            </a:pPr>
            <a:endParaRPr lang="ru-RU" sz="1000" dirty="0" smtClean="0"/>
          </a:p>
          <a:p>
            <a:pPr marL="980100" lvl="2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394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Госуслуги</a:t>
            </a:r>
            <a:r>
              <a:rPr lang="ru-RU" dirty="0" smtClean="0"/>
              <a:t> и СЭД?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98760" y="837558"/>
            <a:ext cx="8665728" cy="432048"/>
          </a:xfrm>
          <a:solidFill>
            <a:srgbClr val="E4F8FF"/>
          </a:solidFill>
        </p:spPr>
        <p:txBody>
          <a:bodyPr anchor="ctr">
            <a:noAutofit/>
          </a:bodyPr>
          <a:lstStyle/>
          <a:p>
            <a:pPr marL="0" indent="0">
              <a:lnSpc>
                <a:spcPts val="1730"/>
              </a:lnSpc>
              <a:spcBef>
                <a:spcPts val="900"/>
              </a:spcBef>
              <a:buNone/>
            </a:pPr>
            <a:r>
              <a:rPr lang="ru-RU" sz="1800" dirty="0"/>
              <a:t>Что дает СЭД при автоматизации </a:t>
            </a:r>
            <a:r>
              <a:rPr lang="ru-RU" sz="1800" dirty="0" err="1"/>
              <a:t>госуслуг</a:t>
            </a:r>
            <a:r>
              <a:rPr lang="ru-RU" sz="1800" dirty="0"/>
              <a:t>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11760" y="1269606"/>
            <a:ext cx="6552728" cy="375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ts val="22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spcAft>
                <a:spcPts val="13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spcAft>
                <a:spcPts val="13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ru-RU" sz="1600" b="0" dirty="0"/>
              <a:t>Единая среда для работы с документами и предоставления услуг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ru-RU" sz="1600" b="0" dirty="0"/>
              <a:t>Единый контроль сроков исполнения услуг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ru-RU" sz="1600" b="0" dirty="0"/>
              <a:t>Единая статистика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ru-RU" sz="1600" b="0" dirty="0"/>
              <a:t>Сокращение затрат на сопровождение ИС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ru-RU" sz="1600" b="0" dirty="0"/>
              <a:t>Сокращение затрат на подключение новых специалистов для работы со СМЭВ и ЕПГУ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" r="16272" b="429"/>
          <a:stretch/>
        </p:blipFill>
        <p:spPr>
          <a:xfrm>
            <a:off x="298760" y="1851670"/>
            <a:ext cx="204610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ДЕЛО. Технологии и технологически компоненты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627534"/>
            <a:ext cx="7344816" cy="4248472"/>
          </a:xfrm>
        </p:spPr>
        <p:txBody>
          <a:bodyPr lIns="0">
            <a:noAutofit/>
          </a:bodyPr>
          <a:lstStyle/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Повышение общей производительности системы: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структуры центральной базы данных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горизонтального масштабирования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к внешнему хранению файлов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внешней системы индексации документов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серверов управления процессами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Сервер конвертации и «</a:t>
            </a:r>
            <a:r>
              <a:rPr lang="ru-RU" sz="1800" dirty="0" err="1" smtClean="0"/>
              <a:t>коллажирования</a:t>
            </a:r>
            <a:r>
              <a:rPr lang="ru-RU" sz="1800" dirty="0" smtClean="0"/>
              <a:t>» документов: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Переход на новые механизмы конвертации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использования линейки серверов 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5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ДЕЛО. Технологии и технологически компоненты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627534"/>
            <a:ext cx="7344816" cy="4248472"/>
          </a:xfrm>
        </p:spPr>
        <p:txBody>
          <a:bodyPr lIns="0">
            <a:noAutofit/>
          </a:bodyPr>
          <a:lstStyle/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Отказ от использования клиент-серверной архитектуры:</a:t>
            </a:r>
            <a:endParaRPr lang="ru-RU" sz="18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всех рабочих мест ДЕЛО на работу в тонком клиенте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возможностей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DesktopService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повышения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USABILITY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локальных (клиентских) операций ДЕЛО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Прекращение развития «толстого клиента»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 совместимости с «толстым клиентом» не более 1 года 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Сервер электронного взаимодействия (СЭВ):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криптозащиты трафика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алгоритмов репликации документов / проектов документов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интеграционных возможностей СЭВ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трафика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94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Искусственный интеллект в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7534"/>
            <a:ext cx="7830384" cy="4104456"/>
          </a:xfrm>
        </p:spPr>
        <p:txBody>
          <a:bodyPr anchor="t">
            <a:normAutofit fontScale="77500" lnSpcReduction="20000"/>
          </a:bodyPr>
          <a:lstStyle/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latin typeface="+mn-lt"/>
                <a:cs typeface="+mn-cs"/>
              </a:rPr>
              <a:t>Распознавание речи и голосовой ввод данных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latin typeface="+mn-lt"/>
                <a:cs typeface="+mn-cs"/>
              </a:rPr>
              <a:t>Семантическая обработка неструктурированных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Определение группы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Рубрицирование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Связывание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Аннотирование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Определение исполнителя документа 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latin typeface="+mn-lt"/>
                <a:cs typeface="+mn-cs"/>
              </a:rPr>
              <a:t>Определения маршрутов согласования проектов документов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latin typeface="+mn-lt"/>
                <a:cs typeface="+mn-cs"/>
              </a:rPr>
              <a:t>Подготовка типовых ответов на стандартные запросы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latin typeface="+mn-lt"/>
                <a:cs typeface="+mn-cs"/>
              </a:rPr>
              <a:t>Особенности применения:</a:t>
            </a:r>
          </a:p>
          <a:p>
            <a:pPr lvl="1"/>
            <a:r>
              <a:rPr lang="ru-RU" dirty="0" smtClean="0"/>
              <a:t>Необходимость обучения системы опытным учителем</a:t>
            </a:r>
          </a:p>
          <a:p>
            <a:pPr lvl="1"/>
            <a:r>
              <a:rPr lang="ru-RU" dirty="0" smtClean="0"/>
              <a:t>«Проектный» способ развертывания / эксплуатации</a:t>
            </a:r>
          </a:p>
          <a:p>
            <a:pPr lvl="1"/>
            <a:r>
              <a:rPr lang="ru-RU" dirty="0" smtClean="0"/>
              <a:t>Проблемы генерации слитного текста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45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294" y="2391966"/>
            <a:ext cx="5829300" cy="2607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Импортозамещение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Продукты </a:t>
            </a:r>
            <a:r>
              <a:rPr lang="ru-RU" dirty="0"/>
              <a:t>ЭОС на </a:t>
            </a:r>
            <a:r>
              <a:rPr lang="ru-RU" dirty="0" err="1"/>
              <a:t>импортонезависимых</a:t>
            </a:r>
            <a:r>
              <a:rPr lang="ru-RU" dirty="0"/>
              <a:t> платформах и браузерах</a:t>
            </a: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2699792" y="3227948"/>
            <a:ext cx="5117244" cy="1216009"/>
          </a:xfrm>
          <a:prstGeom prst="rightArrow">
            <a:avLst>
              <a:gd name="adj1" fmla="val 100000"/>
              <a:gd name="adj2" fmla="val 38542"/>
            </a:avLst>
          </a:prstGeom>
          <a:solidFill>
            <a:srgbClr val="F4E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381078" y="1086585"/>
            <a:ext cx="4507987" cy="1026114"/>
          </a:xfrm>
          <a:prstGeom prst="rightArrow">
            <a:avLst>
              <a:gd name="adj1" fmla="val 100000"/>
              <a:gd name="adj2" fmla="val 38542"/>
            </a:avLst>
          </a:prstGeom>
          <a:solidFill>
            <a:srgbClr val="D2E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2215" y="1149253"/>
            <a:ext cx="4144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 Linux 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Postgres Pro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завершается перевод системы «ДЕЛО» (толстый и тонкий клиенты).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4407" r="10315" b="22594"/>
          <a:stretch/>
        </p:blipFill>
        <p:spPr>
          <a:xfrm>
            <a:off x="6095814" y="1975400"/>
            <a:ext cx="140415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12" y="775044"/>
            <a:ext cx="1095761" cy="9721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0164" y="3274560"/>
            <a:ext cx="4685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Тонкий клиент работает со всеми браузерами, включенными в Реестр отечественного ПО, а именно, Спутник и </a:t>
            </a:r>
            <a:r>
              <a:rPr lang="ru-RU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Яндекс.Браузер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78" y="2845605"/>
            <a:ext cx="1216040" cy="640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16250" r="24819" b="18207"/>
          <a:stretch/>
        </p:blipFill>
        <p:spPr>
          <a:xfrm>
            <a:off x="1762954" y="3704912"/>
            <a:ext cx="84009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Обращения граждан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ЕПГУ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9" y="604378"/>
            <a:ext cx="5222177" cy="4324952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6" y="721315"/>
            <a:ext cx="5752346" cy="3999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19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Программные продукты ЭОС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915566"/>
            <a:ext cx="7128792" cy="3960440"/>
          </a:xfrm>
        </p:spPr>
        <p:txBody>
          <a:bodyPr lIns="0">
            <a:noAutofit/>
          </a:bodyPr>
          <a:lstStyle/>
          <a:p>
            <a:pPr marL="18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Система электронного документооборота «ДЕЛО»</a:t>
            </a:r>
          </a:p>
          <a:p>
            <a:pPr marL="18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Система хранения архивных документов «Архивное ДЕЛО</a:t>
            </a:r>
            <a:r>
              <a:rPr lang="ru-RU" sz="1800" dirty="0" smtClean="0"/>
              <a:t>»</a:t>
            </a:r>
          </a:p>
          <a:p>
            <a:pPr marL="18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Семейство мобильных решений «</a:t>
            </a:r>
            <a:r>
              <a:rPr lang="en-US" sz="1800" dirty="0" err="1" smtClean="0"/>
              <a:t>EOSmobile</a:t>
            </a:r>
            <a:r>
              <a:rPr lang="ru-RU" sz="1800" dirty="0"/>
              <a:t>»</a:t>
            </a:r>
          </a:p>
          <a:p>
            <a:pPr marL="18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Комплекс автоматизации многофункциональных центров</a:t>
            </a:r>
            <a:r>
              <a:rPr lang="en-US" sz="1800" dirty="0" smtClean="0"/>
              <a:t> </a:t>
            </a:r>
            <a:r>
              <a:rPr lang="ru-RU" sz="1800" dirty="0" smtClean="0"/>
              <a:t>«АИС МФЦ Дело»</a:t>
            </a:r>
            <a:endParaRPr lang="en-US" sz="1800" dirty="0" smtClean="0"/>
          </a:p>
          <a:p>
            <a:pPr marL="288000" lvl="1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Система криптографического обеспечения «КАРМА»</a:t>
            </a:r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 ССТУ </a:t>
            </a:r>
            <a:r>
              <a:rPr lang="en-US" dirty="0" smtClean="0"/>
              <a:t>- </a:t>
            </a:r>
            <a:r>
              <a:rPr lang="ru-RU" dirty="0" smtClean="0"/>
              <a:t>Сетевой справочный телефонный узел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1261" y="891826"/>
            <a:ext cx="5246020" cy="923330"/>
          </a:xfrm>
          <a:prstGeom prst="rect">
            <a:avLst/>
          </a:prstGeom>
          <a:solidFill>
            <a:srgbClr val="DCE6F2"/>
          </a:solidFill>
        </p:spPr>
        <p:txBody>
          <a:bodyPr wrap="square" lIns="756000">
            <a:spAutoFit/>
          </a:bodyPr>
          <a:lstStyle/>
          <a:p>
            <a:r>
              <a:rPr lang="ru-RU" sz="1350" dirty="0">
                <a:latin typeface="+mj-lt"/>
              </a:rPr>
              <a:t>ЭОС разрабатывает модуль взаимодействия СЭД («ДЕЛО») с разделом «Результаты рассмотрения обращений» (РРО) информационного ресурса ССТУ </a:t>
            </a:r>
            <a:br>
              <a:rPr lang="ru-RU" sz="1350" dirty="0">
                <a:latin typeface="+mj-lt"/>
              </a:rPr>
            </a:br>
            <a:r>
              <a:rPr lang="ru-RU" sz="1350" dirty="0">
                <a:latin typeface="+mj-lt"/>
              </a:rPr>
              <a:t>в закрытой сети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27280" y="2246506"/>
            <a:ext cx="5940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C5D5E9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050" dirty="0">
                <a:latin typeface="+mj-lt"/>
              </a:rPr>
              <a:t>работа с обращениями в разрезе поставленных в них вопросов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27280" y="2878668"/>
            <a:ext cx="5940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C5D5E9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050" dirty="0">
                <a:latin typeface="+mj-lt"/>
              </a:rPr>
              <a:t>ведение данных об идентификаторах организаций на ССТУ, предоставляющих отчеты по обращениям в том числе, если в одной БД зарегистрированы и ведут работу несколько организаций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27280" y="3510830"/>
            <a:ext cx="5940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C5D5E9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050" dirty="0">
                <a:latin typeface="+mj-lt"/>
              </a:rPr>
              <a:t>отслеживание изменений результатов рассмотрения обращений (статусов)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7280" y="4142993"/>
            <a:ext cx="5940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C5D5E9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050" dirty="0">
                <a:latin typeface="+mj-lt"/>
              </a:rPr>
              <a:t>передача данных о ходе, результатах рассмотрения обращений граждан и организаций, а также о мерах, принятых по таким обращениям из «ДЕЛО» в раздел РРО ресурса ССТУ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80" y="719602"/>
            <a:ext cx="1244699" cy="12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Аналитика и сводные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7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66839" y="747713"/>
            <a:ext cx="5851922" cy="195263"/>
          </a:xfrm>
        </p:spPr>
        <p:txBody>
          <a:bodyPr>
            <a:normAutofit fontScale="90000"/>
          </a:bodyPr>
          <a:lstStyle/>
          <a:p>
            <a:r>
              <a:rPr lang="ru-RU" altLang="ru-RU" sz="1350"/>
              <a:t>Республика Дагестан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85" y="733255"/>
            <a:ext cx="5196697" cy="2702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45" y="1842503"/>
            <a:ext cx="5196697" cy="270228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66839" y="154441"/>
            <a:ext cx="5851922" cy="195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350"/>
              <a:t>Республика Дагестан </a:t>
            </a:r>
            <a:endParaRPr lang="ru-RU" altLang="ru-RU" sz="1350" dirty="0"/>
          </a:p>
        </p:txBody>
      </p:sp>
    </p:spTree>
    <p:extLst>
      <p:ext uri="{BB962C8B-B14F-4D97-AF65-F5344CB8AC3E}">
        <p14:creationId xmlns:p14="http://schemas.microsoft.com/office/powerpoint/2010/main" val="19861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65246" y="639778"/>
            <a:ext cx="4730600" cy="4140294"/>
            <a:chOff x="1288869" y="902118"/>
            <a:chExt cx="6374674" cy="5579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4" t="3981" r="12810"/>
            <a:stretch/>
          </p:blipFill>
          <p:spPr>
            <a:xfrm>
              <a:off x="1288869" y="1341118"/>
              <a:ext cx="6374674" cy="5140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88869" y="902118"/>
              <a:ext cx="6374674" cy="40437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1350" b="1" dirty="0">
                  <a:latin typeface="+mj-lt"/>
                </a:rPr>
                <a:t>Количество запросов от разных ведомств через СМЭВ</a:t>
              </a:r>
            </a:p>
          </p:txBody>
        </p:sp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dirty="0"/>
              <a:t>Калининградский МФЦ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63532" y="489737"/>
            <a:ext cx="4962866" cy="4276589"/>
            <a:chOff x="1250926" y="716098"/>
            <a:chExt cx="6617155" cy="570211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26" y="1448889"/>
              <a:ext cx="6617155" cy="496932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362625" y="716098"/>
              <a:ext cx="6307467" cy="40010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endParaRPr lang="ru-RU" sz="1350" b="1" dirty="0"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26301" y="949103"/>
            <a:ext cx="4820195" cy="3894296"/>
            <a:chOff x="1287386" y="1199574"/>
            <a:chExt cx="6426926" cy="519239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5"/>
            <a:stretch/>
          </p:blipFill>
          <p:spPr>
            <a:xfrm>
              <a:off x="1287386" y="1409441"/>
              <a:ext cx="6426926" cy="498252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311306" y="1199574"/>
              <a:ext cx="6354701" cy="40010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1350" b="1" dirty="0">
                  <a:latin typeface="+mj-lt"/>
                </a:rPr>
                <a:t>Какие услуги чаще всего запрашивали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7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 «Аналитика» в мобильных приложениях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70" y="1086552"/>
            <a:ext cx="742500" cy="7425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2" y="1086552"/>
            <a:ext cx="5184000" cy="3238311"/>
          </a:xfrm>
          <a:prstGeom prst="rect">
            <a:avLst/>
          </a:prstGeom>
          <a:ln>
            <a:solidFill>
              <a:srgbClr val="636B80"/>
            </a:solidFill>
          </a:ln>
        </p:spPr>
      </p:pic>
    </p:spTree>
    <p:extLst>
      <p:ext uri="{BB962C8B-B14F-4D97-AF65-F5344CB8AC3E}">
        <p14:creationId xmlns:p14="http://schemas.microsoft.com/office/powerpoint/2010/main" val="26966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Модуль «Аналитика</a:t>
            </a:r>
            <a:r>
              <a:rPr lang="ru-RU" dirty="0" smtClean="0"/>
              <a:t>» в мобильных приложениях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086552"/>
            <a:ext cx="5184000" cy="3240000"/>
          </a:xfrm>
          <a:prstGeom prst="rect">
            <a:avLst/>
          </a:prstGeom>
          <a:ln>
            <a:solidFill>
              <a:srgbClr val="636B80"/>
            </a:solidFill>
          </a:ln>
        </p:spPr>
      </p:pic>
    </p:spTree>
    <p:extLst>
      <p:ext uri="{BB962C8B-B14F-4D97-AF65-F5344CB8AC3E}">
        <p14:creationId xmlns:p14="http://schemas.microsoft.com/office/powerpoint/2010/main" val="31542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3725" y="2332038"/>
            <a:ext cx="7772400" cy="347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Новые технологии для обучения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988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450" y="139700"/>
            <a:ext cx="7802563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Интерактивные системы обучения и контроля знаний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0675" y="627063"/>
            <a:ext cx="8229600" cy="4105275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Наглядные видеоматериалы для пользователей – обучение в подходящем темпе, в удобное время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Контроль навыков, обобщение статистики по профилю обучаемого, рекомендации </a:t>
            </a:r>
            <a:r>
              <a:rPr lang="ru-RU" dirty="0" err="1" smtClean="0"/>
              <a:t>видеуроков</a:t>
            </a:r>
            <a:r>
              <a:rPr lang="ru-RU" dirty="0" smtClean="0"/>
              <a:t>  на основе профиля обучения  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Общая статистика по эффективности обучения по различным темам 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Возможность внесения изменений в интерфейсы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ru-RU" dirty="0" smtClean="0">
                <a:sym typeface="Wingdings" panose="05000000000000000000" pitchFamily="2" charset="2"/>
              </a:rPr>
              <a:t>руководства пользователей в вопросах, требующих наибольшего времени.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74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139700"/>
            <a:ext cx="7802563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Интерактивные системы обучения и контроля знаний </a:t>
            </a:r>
            <a:endParaRPr lang="ru-RU" dirty="0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700088"/>
            <a:ext cx="7632700" cy="3735387"/>
          </a:xfrm>
        </p:spPr>
      </p:pic>
    </p:spTree>
    <p:extLst>
      <p:ext uri="{BB962C8B-B14F-4D97-AF65-F5344CB8AC3E}">
        <p14:creationId xmlns:p14="http://schemas.microsoft.com/office/powerpoint/2010/main" val="1898728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139700"/>
            <a:ext cx="7802563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Интерактивные системы обучения и контроля знаний </a:t>
            </a:r>
            <a:endParaRPr lang="ru-RU" dirty="0"/>
          </a:p>
        </p:txBody>
      </p:sp>
      <p:pic>
        <p:nvPicPr>
          <p:cNvPr id="3584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71525"/>
            <a:ext cx="67913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8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Ключевые цели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35696" y="771550"/>
            <a:ext cx="5976664" cy="4032448"/>
          </a:xfrm>
        </p:spPr>
        <p:txBody>
          <a:bodyPr lIns="0">
            <a:noAutofit/>
          </a:bodyPr>
          <a:lstStyle/>
          <a:p>
            <a:pPr marL="1800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Производительность и масштабируемость</a:t>
            </a:r>
          </a:p>
          <a:p>
            <a:pPr marL="1800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USABILITY </a:t>
            </a:r>
            <a:r>
              <a:rPr lang="ru-RU" sz="1800" dirty="0" smtClean="0"/>
              <a:t>и дизайн</a:t>
            </a:r>
          </a:p>
          <a:p>
            <a:pPr marL="180000" lvl="1" indent="-3429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Новая функциональность систем</a:t>
            </a:r>
          </a:p>
          <a:p>
            <a:pPr marL="180000" lvl="1" indent="-3429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Реинжиниринг отдельных систем / подсистем</a:t>
            </a:r>
          </a:p>
          <a:p>
            <a:pPr marL="180000" lvl="1" indent="-3429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Импортозамещение</a:t>
            </a:r>
          </a:p>
          <a:p>
            <a:pPr marL="180000" lvl="1" indent="-3429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Применение искусственного интеллекта</a:t>
            </a:r>
          </a:p>
          <a:p>
            <a:pPr marL="180000" lvl="1" indent="-342900">
              <a:spcBef>
                <a:spcPts val="1300"/>
              </a:spcBef>
              <a:spcAft>
                <a:spcPts val="13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Ускорение выпуска новых версий</a:t>
            </a:r>
          </a:p>
        </p:txBody>
      </p:sp>
    </p:spTree>
    <p:extLst>
      <p:ext uri="{BB962C8B-B14F-4D97-AF65-F5344CB8AC3E}">
        <p14:creationId xmlns:p14="http://schemas.microsoft.com/office/powerpoint/2010/main" val="7610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3518"/>
            <a:ext cx="9144000" cy="462689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0" bIns="360000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293033"/>
            <a:ext cx="9144000" cy="586420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0" rIns="360000" bIns="18000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www.eos.ru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Программные продукты. </a:t>
            </a:r>
            <a:r>
              <a:rPr lang="en-US" dirty="0" err="1"/>
              <a:t>EosMobile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699542"/>
            <a:ext cx="7056784" cy="4176464"/>
          </a:xfrm>
        </p:spPr>
        <p:txBody>
          <a:bodyPr lIns="0">
            <a:noAutofit/>
          </a:bodyPr>
          <a:lstStyle/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USABILITY</a:t>
            </a:r>
            <a:endParaRPr lang="ru-RU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удобства и простоты использования приложения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удаленной настройки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мобильных пользователей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Новая функциональность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Контроль хода исполнения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Работа за нескольких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должностных лиц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замещение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документам ДЕЛО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Личные папки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руководителя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помощника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Модуль аналитики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Личная статистика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исполнителям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в целом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endParaRPr lang="ru-RU" sz="10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9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Программные продукты. </a:t>
            </a:r>
            <a:r>
              <a:rPr lang="en-US" dirty="0" err="1"/>
              <a:t>EosMobile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627534"/>
            <a:ext cx="6984776" cy="4248472"/>
          </a:xfrm>
        </p:spPr>
        <p:txBody>
          <a:bodyPr lIns="0">
            <a:noAutofit/>
          </a:bodyPr>
          <a:lstStyle/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000" dirty="0" smtClean="0"/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Реинжиниринг сервера мобильных решений</a:t>
            </a:r>
            <a:r>
              <a:rPr lang="en-US" sz="2000" dirty="0" smtClean="0"/>
              <a:t>:</a:t>
            </a:r>
            <a:endParaRPr lang="ru-RU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– переход на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PostgreSQL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Экономия серверного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дискового пространства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трафика между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EOSmobile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общей производительности сервера мобильных решений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Протоколирование действий пользователей</a:t>
            </a:r>
          </a:p>
          <a:p>
            <a:pPr marL="34515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endParaRPr lang="en-US" sz="1400" dirty="0" smtClean="0"/>
          </a:p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745200" lvl="2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endParaRPr lang="ru-RU" sz="10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08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Программные продукты. Архивное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555526"/>
            <a:ext cx="7488832" cy="4392488"/>
          </a:xfrm>
        </p:spPr>
        <p:txBody>
          <a:bodyPr lIns="0">
            <a:no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Функциональное развитие системы «Архивное ДЕЛО»: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Хранение и учет электронных документов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контроля целостности электронных документов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Контроль сохранности электронных документов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Автоматические процедуры проверки целостности и сохранности 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Поиск документов по данным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метаописанию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работы экспертных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комиссий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Расширение целевой аудитории: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Настройка системы под потребности конкретного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клиента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процедур импорта данных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Реинжиниринг системы «Архивное ДЕЛО»: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Полный перевод системы на 3-х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звенную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архитектуру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внешних хранилищ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файлов документов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ru-RU" sz="1400" b="1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7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Программные продукты. АИС МФЦ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627534"/>
            <a:ext cx="6768752" cy="4248472"/>
          </a:xfrm>
        </p:spPr>
        <p:txBody>
          <a:bodyPr lIns="0">
            <a:noAutofit/>
          </a:bodyPr>
          <a:lstStyle/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Новая функциональность АИС МФЦ ДЕЛО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отчетности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озможность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многомерного анализа данных и создания отчетов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 лету»)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USABILITY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основе «тепловых карт» и анализа пользовательского опыта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услуг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АИС МФЦ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Оплата услуг в окне оператора (интеграция с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терминалами).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Импортозамещение и реинжиниринг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Перевод сервера приложений на работу под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производительности системы в целом</a:t>
            </a:r>
          </a:p>
          <a:p>
            <a:pPr marL="1800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58005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83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 – центральный информационный ресурс организации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1815332"/>
            <a:ext cx="2506457" cy="1311046"/>
            <a:chOff x="71560" y="1831403"/>
            <a:chExt cx="2064744" cy="1080000"/>
          </a:xfrm>
        </p:grpSpPr>
        <p:sp>
          <p:nvSpPr>
            <p:cNvPr id="6" name="TextBox 5"/>
            <p:cNvSpPr txBox="1"/>
            <p:nvPr/>
          </p:nvSpPr>
          <p:spPr>
            <a:xfrm>
              <a:off x="779238" y="2075586"/>
              <a:ext cx="1357066" cy="679844"/>
            </a:xfrm>
            <a:prstGeom prst="rect">
              <a:avLst/>
            </a:prstGeom>
            <a:solidFill>
              <a:srgbClr val="2B3494"/>
            </a:solidFill>
          </p:spPr>
          <p:txBody>
            <a:bodyPr wrap="square" lIns="504000" rIns="0" rtlCol="0" anchor="ctr">
              <a:noAutofit/>
            </a:bodyPr>
            <a:lstStyle/>
            <a:p>
              <a:r>
                <a:rPr lang="ru-RU" sz="800" dirty="0" smtClean="0">
                  <a:solidFill>
                    <a:schemeClr val="bg1"/>
                  </a:solidFill>
                </a:rPr>
                <a:t>Система электронного документооборота </a:t>
              </a:r>
              <a:r>
                <a:rPr lang="ru-RU" sz="700" dirty="0" smtClean="0">
                  <a:solidFill>
                    <a:schemeClr val="bg1"/>
                  </a:solidFill>
                </a:rPr>
                <a:t/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1600" b="1" dirty="0" smtClean="0">
                  <a:solidFill>
                    <a:schemeClr val="bg1"/>
                  </a:solidFill>
                </a:rPr>
                <a:t>ДЕЛО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0" y="1831403"/>
              <a:ext cx="1080000" cy="10800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53275" y="842296"/>
            <a:ext cx="1986534" cy="648072"/>
            <a:chOff x="335657" y="1886357"/>
            <a:chExt cx="2500989" cy="815903"/>
          </a:xfrm>
        </p:grpSpPr>
        <p:sp>
          <p:nvSpPr>
            <p:cNvPr id="8" name="TextBox 7"/>
            <p:cNvSpPr txBox="1"/>
            <p:nvPr/>
          </p:nvSpPr>
          <p:spPr>
            <a:xfrm>
              <a:off x="583237" y="2067694"/>
              <a:ext cx="2253409" cy="453229"/>
            </a:xfrm>
            <a:prstGeom prst="rect">
              <a:avLst/>
            </a:prstGeom>
            <a:solidFill>
              <a:srgbClr val="2D257D"/>
            </a:solidFill>
          </p:spPr>
          <p:txBody>
            <a:bodyPr wrap="square" lIns="504000" rIns="0" rtlCol="0" anchor="ctr">
              <a:no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</a:rPr>
                <a:t>АРХИВНОЕ ДЕЛО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57" y="1886357"/>
              <a:ext cx="815904" cy="81590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07500" y="3670428"/>
            <a:ext cx="1488859" cy="1000824"/>
            <a:chOff x="298760" y="3277930"/>
            <a:chExt cx="1553084" cy="1043997"/>
          </a:xfrm>
        </p:grpSpPr>
        <p:sp>
          <p:nvSpPr>
            <p:cNvPr id="11" name="TextBox 10"/>
            <p:cNvSpPr txBox="1"/>
            <p:nvPr/>
          </p:nvSpPr>
          <p:spPr>
            <a:xfrm>
              <a:off x="298760" y="3277930"/>
              <a:ext cx="1553084" cy="1043997"/>
            </a:xfrm>
            <a:prstGeom prst="rect">
              <a:avLst/>
            </a:prstGeom>
            <a:solidFill>
              <a:srgbClr val="E6F3FE"/>
            </a:solidFill>
          </p:spPr>
          <p:txBody>
            <a:bodyPr wrap="square" lIns="0" rIns="0" rtlCol="0" anchor="b">
              <a:noAutofit/>
            </a:bodyPr>
            <a:lstStyle/>
            <a:p>
              <a:pPr algn="ctr"/>
              <a:r>
                <a:rPr lang="ru-RU" sz="900" dirty="0" smtClean="0"/>
                <a:t>Стационарные и мобильные пользователи</a:t>
              </a:r>
              <a:endParaRPr lang="ru-RU" sz="900" b="1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99" y="3395100"/>
              <a:ext cx="564646" cy="56667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825" y="3389803"/>
              <a:ext cx="385537" cy="566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072" y="709460"/>
            <a:ext cx="812400" cy="817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7219" y="643409"/>
            <a:ext cx="2670603" cy="28689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400" dirty="0" smtClean="0"/>
              <a:t>Внешний портал организации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5073" y="922083"/>
            <a:ext cx="1396441" cy="468000"/>
          </a:xfrm>
          <a:prstGeom prst="rect">
            <a:avLst/>
          </a:prstGeom>
          <a:solidFill>
            <a:srgbClr val="4681A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Взаимодействие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 организациями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956" y="930306"/>
            <a:ext cx="1396441" cy="468000"/>
          </a:xfrm>
          <a:prstGeom prst="rect">
            <a:avLst/>
          </a:prstGeom>
          <a:solidFill>
            <a:srgbClr val="4681A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Обращения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5401" y="922083"/>
            <a:ext cx="1396441" cy="468000"/>
          </a:xfrm>
          <a:prstGeom prst="rect">
            <a:avLst/>
          </a:prstGeom>
          <a:solidFill>
            <a:srgbClr val="4681A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Публикации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102185" y="1947398"/>
            <a:ext cx="2713349" cy="1576530"/>
            <a:chOff x="3370716" y="1932897"/>
            <a:chExt cx="2713349" cy="15765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370716" y="1932897"/>
              <a:ext cx="2713349" cy="157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2381" y="2526101"/>
              <a:ext cx="1749677" cy="407262"/>
            </a:xfrm>
            <a:prstGeom prst="rect">
              <a:avLst/>
            </a:prstGeom>
            <a:solidFill>
              <a:srgbClr val="59AACF"/>
            </a:solidFill>
            <a:ln>
              <a:noFill/>
            </a:ln>
          </p:spPr>
          <p:txBody>
            <a:bodyPr wrap="square" lIns="0" tIns="0" rIns="0" bIns="36000" rtlCol="0" anchor="ctr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Сервер электронного взаимодействия (СЭВ)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2381" y="3015979"/>
              <a:ext cx="1749677" cy="407262"/>
            </a:xfrm>
            <a:prstGeom prst="rect">
              <a:avLst/>
            </a:prstGeom>
            <a:solidFill>
              <a:srgbClr val="4292E2"/>
            </a:solidFill>
            <a:ln>
              <a:noFill/>
            </a:ln>
          </p:spPr>
          <p:txBody>
            <a:bodyPr wrap="square" lIns="0" tIns="0" rIns="0" bIns="36000" rtlCol="0" anchor="ctr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Подсистема управления процессами «ДЕЛО»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2381" y="2032653"/>
              <a:ext cx="1749677" cy="407262"/>
            </a:xfrm>
            <a:prstGeom prst="rect">
              <a:avLst/>
            </a:prstGeom>
            <a:solidFill>
              <a:srgbClr val="858DDB"/>
            </a:solidFill>
            <a:ln>
              <a:noFill/>
            </a:ln>
          </p:spPr>
          <p:txBody>
            <a:bodyPr wrap="square" lIns="0" tIns="0" rIns="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API </a:t>
              </a:r>
              <a:r>
                <a:rPr lang="ru-RU" sz="1200" dirty="0" smtClean="0">
                  <a:solidFill>
                    <a:schemeClr val="bg1"/>
                  </a:solidFill>
                </a:rPr>
                <a:t>Системы «ДЕЛО»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56549" y="2361162"/>
              <a:ext cx="720000" cy="720000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201452"/>
            <a:ext cx="624777" cy="6704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4249601"/>
            <a:ext cx="648072" cy="636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7751" y="4267092"/>
            <a:ext cx="559338" cy="61018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807715" y="4230839"/>
            <a:ext cx="611719" cy="733490"/>
            <a:chOff x="2807715" y="4230839"/>
            <a:chExt cx="611719" cy="73349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7715" y="4230839"/>
              <a:ext cx="611719" cy="61171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866115" y="4825709"/>
              <a:ext cx="482824" cy="1386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ru-RU" sz="900" b="1" dirty="0" smtClean="0"/>
                <a:t>СТТУ</a:t>
              </a:r>
              <a:endParaRPr lang="ru-RU" sz="9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43465" y="4191198"/>
            <a:ext cx="1024017" cy="674676"/>
            <a:chOff x="5243465" y="4191198"/>
            <a:chExt cx="1024017" cy="674676"/>
          </a:xfrm>
        </p:grpSpPr>
        <p:sp>
          <p:nvSpPr>
            <p:cNvPr id="41" name="TextBox 40"/>
            <p:cNvSpPr txBox="1"/>
            <p:nvPr/>
          </p:nvSpPr>
          <p:spPr>
            <a:xfrm>
              <a:off x="5243465" y="4727254"/>
              <a:ext cx="1024017" cy="1386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ru-RU" sz="900" b="1" dirty="0" smtClean="0"/>
                <a:t>СЭД других </a:t>
              </a:r>
            </a:p>
            <a:p>
              <a:pPr algn="ctr"/>
              <a:r>
                <a:rPr lang="ru-RU" sz="900" b="1" dirty="0" smtClean="0"/>
                <a:t>организаций</a:t>
              </a:r>
              <a:endParaRPr lang="ru-RU" sz="900" b="1" dirty="0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33519" y="4191198"/>
              <a:ext cx="778603" cy="531729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249463" y="4132984"/>
            <a:ext cx="986833" cy="877181"/>
            <a:chOff x="6249463" y="4132984"/>
            <a:chExt cx="986833" cy="877181"/>
          </a:xfrm>
        </p:grpSpPr>
        <p:sp>
          <p:nvSpPr>
            <p:cNvPr id="40" name="TextBox 39"/>
            <p:cNvSpPr txBox="1"/>
            <p:nvPr/>
          </p:nvSpPr>
          <p:spPr>
            <a:xfrm>
              <a:off x="6249463" y="4742259"/>
              <a:ext cx="986833" cy="267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ru-RU" sz="900" b="1" dirty="0" smtClean="0"/>
                <a:t>Социальные</a:t>
              </a:r>
            </a:p>
            <a:p>
              <a:pPr algn="ctr"/>
              <a:r>
                <a:rPr lang="ru-RU" sz="900" b="1" dirty="0" smtClean="0"/>
                <a:t>сети</a:t>
              </a:r>
              <a:endParaRPr lang="ru-RU" sz="900" b="1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61298" y="4132984"/>
              <a:ext cx="564458" cy="569162"/>
            </a:xfrm>
            <a:prstGeom prst="rect">
              <a:avLst/>
            </a:prstGeom>
          </p:spPr>
        </p:pic>
      </p:grpSp>
      <p:sp>
        <p:nvSpPr>
          <p:cNvPr id="45" name="Двойная стрелка вверх/вниз 44"/>
          <p:cNvSpPr/>
          <p:nvPr/>
        </p:nvSpPr>
        <p:spPr>
          <a:xfrm>
            <a:off x="1187624" y="1418395"/>
            <a:ext cx="369645" cy="612977"/>
          </a:xfrm>
          <a:prstGeom prst="upDownArrow">
            <a:avLst>
              <a:gd name="adj1" fmla="val 50000"/>
              <a:gd name="adj2" fmla="val 34408"/>
            </a:avLst>
          </a:prstGeom>
          <a:solidFill>
            <a:srgbClr val="2B3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верх/вниз 47"/>
          <p:cNvSpPr/>
          <p:nvPr/>
        </p:nvSpPr>
        <p:spPr>
          <a:xfrm rot="5400000">
            <a:off x="3045806" y="1842402"/>
            <a:ext cx="497973" cy="1370176"/>
          </a:xfrm>
          <a:prstGeom prst="upDownArrow">
            <a:avLst>
              <a:gd name="adj1" fmla="val 64857"/>
              <a:gd name="adj2" fmla="val 38660"/>
            </a:avLst>
          </a:prstGeom>
          <a:solidFill>
            <a:srgbClr val="2B3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верх/вниз 51"/>
          <p:cNvSpPr/>
          <p:nvPr/>
        </p:nvSpPr>
        <p:spPr>
          <a:xfrm rot="14498036">
            <a:off x="3043423" y="2792041"/>
            <a:ext cx="218186" cy="1812731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верх/вниз 52"/>
          <p:cNvSpPr/>
          <p:nvPr/>
        </p:nvSpPr>
        <p:spPr>
          <a:xfrm rot="13646707">
            <a:off x="3518309" y="3397783"/>
            <a:ext cx="218186" cy="97715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верх/вниз 53"/>
          <p:cNvSpPr/>
          <p:nvPr/>
        </p:nvSpPr>
        <p:spPr>
          <a:xfrm rot="12082265">
            <a:off x="4064028" y="3645908"/>
            <a:ext cx="218186" cy="50932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верх/вниз 54"/>
          <p:cNvSpPr/>
          <p:nvPr/>
        </p:nvSpPr>
        <p:spPr>
          <a:xfrm rot="10800000">
            <a:off x="4718327" y="3645889"/>
            <a:ext cx="218186" cy="50932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верх/вниз 55"/>
          <p:cNvSpPr/>
          <p:nvPr/>
        </p:nvSpPr>
        <p:spPr>
          <a:xfrm rot="10800000">
            <a:off x="4221044" y="1510084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верх/вниз 56"/>
          <p:cNvSpPr/>
          <p:nvPr/>
        </p:nvSpPr>
        <p:spPr>
          <a:xfrm rot="10800000">
            <a:off x="5336234" y="1510084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ая стрелка вверх/вниз 57"/>
          <p:cNvSpPr/>
          <p:nvPr/>
        </p:nvSpPr>
        <p:spPr>
          <a:xfrm rot="10800000">
            <a:off x="6451424" y="1510084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войная стрелка вверх/вниз 58"/>
          <p:cNvSpPr/>
          <p:nvPr/>
        </p:nvSpPr>
        <p:spPr>
          <a:xfrm>
            <a:off x="1187624" y="2981139"/>
            <a:ext cx="369645" cy="612977"/>
          </a:xfrm>
          <a:prstGeom prst="upDownArrow">
            <a:avLst>
              <a:gd name="adj1" fmla="val 50000"/>
              <a:gd name="adj2" fmla="val 34408"/>
            </a:avLst>
          </a:prstGeom>
          <a:solidFill>
            <a:srgbClr val="2B3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397303" y="1646427"/>
            <a:ext cx="1553084" cy="365734"/>
          </a:xfrm>
          <a:prstGeom prst="rect">
            <a:avLst/>
          </a:prstGeom>
          <a:solidFill>
            <a:srgbClr val="4681A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Внутренний портал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97303" y="2126147"/>
            <a:ext cx="1553084" cy="365734"/>
          </a:xfrm>
          <a:prstGeom prst="rect">
            <a:avLst/>
          </a:prstGeom>
          <a:solidFill>
            <a:srgbClr val="4681A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Управление кадрами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97303" y="2609605"/>
            <a:ext cx="1553084" cy="365734"/>
          </a:xfrm>
          <a:prstGeom prst="rect">
            <a:avLst/>
          </a:prstGeom>
          <a:solidFill>
            <a:srgbClr val="4681A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Бухгалтерия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6" name="Двойная стрелка вверх/вниз 65"/>
          <p:cNvSpPr/>
          <p:nvPr/>
        </p:nvSpPr>
        <p:spPr>
          <a:xfrm rot="10800000">
            <a:off x="5620575" y="3630909"/>
            <a:ext cx="218186" cy="50932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верх/вниз 66"/>
          <p:cNvSpPr/>
          <p:nvPr/>
        </p:nvSpPr>
        <p:spPr>
          <a:xfrm rot="19921793">
            <a:off x="6432970" y="3580626"/>
            <a:ext cx="218186" cy="53228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7397303" y="3071056"/>
            <a:ext cx="1553084" cy="365734"/>
          </a:xfrm>
          <a:prstGeom prst="rect">
            <a:avLst/>
          </a:prstGeom>
          <a:solidFill>
            <a:srgbClr val="4681A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Система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телеконференций</a:t>
            </a:r>
            <a:endParaRPr lang="ru-RU" sz="900" b="1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97303" y="3538005"/>
            <a:ext cx="1680109" cy="545913"/>
            <a:chOff x="7397303" y="3538005"/>
            <a:chExt cx="1680109" cy="545913"/>
          </a:xfrm>
        </p:grpSpPr>
        <p:sp>
          <p:nvSpPr>
            <p:cNvPr id="71" name="TextBox 70"/>
            <p:cNvSpPr txBox="1"/>
            <p:nvPr/>
          </p:nvSpPr>
          <p:spPr>
            <a:xfrm>
              <a:off x="7524328" y="3718184"/>
              <a:ext cx="1553084" cy="365734"/>
            </a:xfrm>
            <a:prstGeom prst="rect">
              <a:avLst/>
            </a:prstGeom>
            <a:solidFill>
              <a:srgbClr val="2A4E60"/>
            </a:solidFill>
          </p:spPr>
          <p:txBody>
            <a:bodyPr wrap="square" lIns="0" rIns="0" rtlCol="0" anchor="ctr">
              <a:noAutofit/>
            </a:bodyPr>
            <a:lstStyle/>
            <a:p>
              <a:pPr algn="ctr"/>
              <a:endParaRPr lang="ru-RU" sz="9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52320" y="3646176"/>
              <a:ext cx="1553084" cy="365734"/>
            </a:xfrm>
            <a:prstGeom prst="rect">
              <a:avLst/>
            </a:prstGeom>
            <a:solidFill>
              <a:srgbClr val="396A83"/>
            </a:solidFill>
          </p:spPr>
          <p:txBody>
            <a:bodyPr wrap="square" lIns="0" rIns="0" rtlCol="0" anchor="ctr">
              <a:noAutofit/>
            </a:bodyPr>
            <a:lstStyle/>
            <a:p>
              <a:pPr algn="ctr"/>
              <a:endParaRPr lang="ru-RU" sz="9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7303" y="3538005"/>
              <a:ext cx="1553084" cy="365734"/>
            </a:xfrm>
            <a:prstGeom prst="rect">
              <a:avLst/>
            </a:prstGeom>
            <a:solidFill>
              <a:srgbClr val="4681A0"/>
            </a:solidFill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</a:rPr>
                <a:t>Другие </a:t>
              </a: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</a:rPr>
                <a:t>информационные системы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Двойная стрелка вверх/вниз 71"/>
          <p:cNvSpPr/>
          <p:nvPr/>
        </p:nvSpPr>
        <p:spPr>
          <a:xfrm rot="13690442">
            <a:off x="6987589" y="1736889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войная стрелка вверх/вниз 72"/>
          <p:cNvSpPr/>
          <p:nvPr/>
        </p:nvSpPr>
        <p:spPr>
          <a:xfrm rot="16200000">
            <a:off x="6980584" y="2167347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войная стрелка вверх/вниз 73"/>
          <p:cNvSpPr/>
          <p:nvPr/>
        </p:nvSpPr>
        <p:spPr>
          <a:xfrm rot="16200000">
            <a:off x="6980584" y="2586082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войная стрелка вверх/вниз 74"/>
          <p:cNvSpPr/>
          <p:nvPr/>
        </p:nvSpPr>
        <p:spPr>
          <a:xfrm rot="16200000">
            <a:off x="6980584" y="3077418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войная стрелка вверх/вниз 75"/>
          <p:cNvSpPr/>
          <p:nvPr/>
        </p:nvSpPr>
        <p:spPr>
          <a:xfrm rot="17629600">
            <a:off x="6993911" y="3475465"/>
            <a:ext cx="218186" cy="412779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45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ЭОС СТИЛЬ">
  <a:themeElements>
    <a:clrScheme name="ЭОС СТИЛЬ">
      <a:dk1>
        <a:sysClr val="windowText" lastClr="000000"/>
      </a:dk1>
      <a:lt1>
        <a:sysClr val="window" lastClr="FFFFFF"/>
      </a:lt1>
      <a:dk2>
        <a:srgbClr val="2D3494"/>
      </a:dk2>
      <a:lt2>
        <a:srgbClr val="835CF2"/>
      </a:lt2>
      <a:accent1>
        <a:srgbClr val="5C068C"/>
      </a:accent1>
      <a:accent2>
        <a:srgbClr val="7030A0"/>
      </a:accent2>
      <a:accent3>
        <a:srgbClr val="87189D"/>
      </a:accent3>
      <a:accent4>
        <a:srgbClr val="BB16A3"/>
      </a:accent4>
      <a:accent5>
        <a:srgbClr val="800080"/>
      </a:accent5>
      <a:accent6>
        <a:srgbClr val="440099"/>
      </a:accent6>
      <a:hlink>
        <a:srgbClr val="2D3494"/>
      </a:hlink>
      <a:folHlink>
        <a:srgbClr val="BF0D3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80920-DBE4-4F5E-93FC-AFE205AD795E}">
  <ds:schemaRefs>
    <ds:schemaRef ds:uri="12c300ca-645c-440f-9605-65e980d3e339"/>
    <ds:schemaRef ds:uri="http://www.w3.org/XML/1998/namespace"/>
    <ds:schemaRef ds:uri="http://schemas.microsoft.com/sharepoint/v3/field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e0903d6-22b5-4d0c-b0c4-c398f31a1896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d52b8869-8df7-4377-a35c-e66121d263e7"/>
  </ds:schemaRefs>
</ds:datastoreItem>
</file>

<file path=customXml/itemProps2.xml><?xml version="1.0" encoding="utf-8"?>
<ds:datastoreItem xmlns:ds="http://schemas.openxmlformats.org/officeDocument/2006/customXml" ds:itemID="{3468A2EB-BF4C-4921-9BBB-BDC55EC0EB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67808-6DE5-4462-9AAE-470D8B3A28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1377</Words>
  <Application>Microsoft Office PowerPoint</Application>
  <PresentationFormat>Экран (16:9)</PresentationFormat>
  <Paragraphs>291</Paragraphs>
  <Slides>40</Slides>
  <Notes>4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Segoe UI</vt:lpstr>
      <vt:lpstr>Times New Roman</vt:lpstr>
      <vt:lpstr>Wingdings</vt:lpstr>
      <vt:lpstr>ЭОС СТИЛЬ</vt:lpstr>
      <vt:lpstr>Направление развития продуктов ЭОС. Курс на импортозамещение. Работа с обращениями граждан в современных условиях, ССТУ</vt:lpstr>
      <vt:lpstr>Решения ЭОС </vt:lpstr>
      <vt:lpstr>Программные продукты ЭОС</vt:lpstr>
      <vt:lpstr>  Ключевые цели </vt:lpstr>
      <vt:lpstr>Программные продукты. EosMobile</vt:lpstr>
      <vt:lpstr>Программные продукты. EosMobile</vt:lpstr>
      <vt:lpstr>Программные продукты. Архивное ДЕЛО</vt:lpstr>
      <vt:lpstr>Программные продукты. АИС МФЦ ДЕЛО</vt:lpstr>
      <vt:lpstr>ДЕЛО – центральный информационный ресурс организации</vt:lpstr>
      <vt:lpstr>Факторы, влияющие на развитие</vt:lpstr>
      <vt:lpstr>Зоны повышенного внимания</vt:lpstr>
      <vt:lpstr>  Определяющие критерии оценки  </vt:lpstr>
      <vt:lpstr>Размывание бюрократической «субкультуры»</vt:lpstr>
      <vt:lpstr>Основные направления развития</vt:lpstr>
      <vt:lpstr>Развитие технологических подсистем</vt:lpstr>
      <vt:lpstr>Взаимодействие руководителя с помощником</vt:lpstr>
      <vt:lpstr> Разметка документа для руководителя</vt:lpstr>
      <vt:lpstr>Администрирование (WEB)</vt:lpstr>
      <vt:lpstr>Факторы, влияющие на целевой рынок</vt:lpstr>
      <vt:lpstr>Проектное управление в «ДЕЛО»</vt:lpstr>
      <vt:lpstr>Проектное управление в «ДЕЛО-WEB»</vt:lpstr>
      <vt:lpstr>Госуслуги и СЭД?</vt:lpstr>
      <vt:lpstr>ДЕЛО. Технологии и технологически компоненты</vt:lpstr>
      <vt:lpstr>ДЕЛО. Технологии и технологически компоненты</vt:lpstr>
      <vt:lpstr>Искусственный интеллект в ДЕЛО</vt:lpstr>
      <vt:lpstr>Импортозамещение </vt:lpstr>
      <vt:lpstr>Продукты ЭОС на импортонезависимых платформах и браузерах</vt:lpstr>
      <vt:lpstr>Обращения граждан </vt:lpstr>
      <vt:lpstr>Интеграция ЕПГУ </vt:lpstr>
      <vt:lpstr>Модуль ССТУ - Сетевой справочный телефонный узел </vt:lpstr>
      <vt:lpstr>Аналитика и сводные данные</vt:lpstr>
      <vt:lpstr>Республика Дагестан </vt:lpstr>
      <vt:lpstr>Калининградский МФЦ</vt:lpstr>
      <vt:lpstr>Модуль «Аналитика» в мобильных приложениях</vt:lpstr>
      <vt:lpstr>Модуль «Аналитика» в мобильных приложениях</vt:lpstr>
      <vt:lpstr>Новые технологии для обучения </vt:lpstr>
      <vt:lpstr>Интерактивные системы обучения и контроля знаний  </vt:lpstr>
      <vt:lpstr>Интерактивные системы обучения и контроля знаний </vt:lpstr>
      <vt:lpstr>Интерактивные системы обучения и контроля знаний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Голикова Ольга Станиславовна</dc:creator>
  <cp:lastModifiedBy>Hewlett-Packard Company</cp:lastModifiedBy>
  <cp:revision>529</cp:revision>
  <cp:lastPrinted>2017-10-19T16:12:19Z</cp:lastPrinted>
  <dcterms:created xsi:type="dcterms:W3CDTF">2014-05-19T08:23:24Z</dcterms:created>
  <dcterms:modified xsi:type="dcterms:W3CDTF">2019-09-19T08:22:05Z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