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1" r:id="rId14"/>
    <p:sldId id="280" r:id="rId15"/>
    <p:sldId id="282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B6F32-6017-423F-8E5F-E03595F09B09}">
          <p14:sldIdLst>
            <p14:sldId id="256"/>
          </p14:sldIdLst>
        </p14:section>
        <p14:section name="Раздел без заголовка" id="{210F13D9-DB4A-44AF-8E21-A4995B06B49B}">
          <p14:sldIdLst>
            <p14:sldId id="261"/>
            <p14:sldId id="272"/>
            <p14:sldId id="273"/>
            <p14:sldId id="274"/>
            <p14:sldId id="276"/>
            <p14:sldId id="277"/>
            <p14:sldId id="278"/>
            <p14:sldId id="279"/>
            <p14:sldId id="281"/>
            <p14:sldId id="280"/>
            <p14:sldId id="282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955"/>
    <a:srgbClr val="0C1660"/>
    <a:srgbClr val="2D250D"/>
    <a:srgbClr val="5F3A0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23E58-33D6-4C7E-9DA1-43E814E9E9BA}" v="1" dt="2019-09-02T08:22:30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лабанов Андрей Владимирович" userId="34701865-a804-4e43-a1bc-35f2aa5ff871" providerId="ADAL" clId="{DBD23E58-33D6-4C7E-9DA1-43E814E9E9BA}"/>
    <pc:docChg chg="modSld">
      <pc:chgData name="Балабанов Андрей Владимирович" userId="34701865-a804-4e43-a1bc-35f2aa5ff871" providerId="ADAL" clId="{DBD23E58-33D6-4C7E-9DA1-43E814E9E9BA}" dt="2019-09-02T08:22:30.934" v="2"/>
      <pc:docMkLst>
        <pc:docMk/>
      </pc:docMkLst>
      <pc:sldChg chg="addSp modSp">
        <pc:chgData name="Балабанов Андрей Владимирович" userId="34701865-a804-4e43-a1bc-35f2aa5ff871" providerId="ADAL" clId="{DBD23E58-33D6-4C7E-9DA1-43E814E9E9BA}" dt="2019-09-02T08:22:30.934" v="2"/>
        <pc:sldMkLst>
          <pc:docMk/>
          <pc:sldMk cId="1531624756" sldId="256"/>
        </pc:sldMkLst>
        <pc:spChg chg="mod">
          <ac:chgData name="Балабанов Андрей Владимирович" userId="34701865-a804-4e43-a1bc-35f2aa5ff871" providerId="ADAL" clId="{DBD23E58-33D6-4C7E-9DA1-43E814E9E9BA}" dt="2019-09-02T08:22:25.954" v="0" actId="1076"/>
          <ac:spMkLst>
            <pc:docMk/>
            <pc:sldMk cId="1531624756" sldId="256"/>
            <ac:spMk id="2" creationId="{00000000-0000-0000-0000-000000000000}"/>
          </ac:spMkLst>
        </pc:spChg>
        <pc:spChg chg="add">
          <ac:chgData name="Балабанов Андрей Владимирович" userId="34701865-a804-4e43-a1bc-35f2aa5ff871" providerId="ADAL" clId="{DBD23E58-33D6-4C7E-9DA1-43E814E9E9BA}" dt="2019-09-02T08:22:30.934" v="2"/>
          <ac:spMkLst>
            <pc:docMk/>
            <pc:sldMk cId="1531624756" sldId="256"/>
            <ac:spMk id="4" creationId="{1836C9A9-3FA0-4EA7-8E06-3D0F3F9B2F94}"/>
          </ac:spMkLst>
        </pc:spChg>
        <pc:picChg chg="mod">
          <ac:chgData name="Балабанов Андрей Владимирович" userId="34701865-a804-4e43-a1bc-35f2aa5ff871" providerId="ADAL" clId="{DBD23E58-33D6-4C7E-9DA1-43E814E9E9BA}" dt="2019-09-02T08:22:29.372" v="1" actId="1076"/>
          <ac:picMkLst>
            <pc:docMk/>
            <pc:sldMk cId="1531624756" sldId="256"/>
            <ac:picMk id="6" creationId="{4F86B53D-28B8-4DC4-8500-22C3E2390D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3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7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9C63-9C34-4071-A58B-650A58C86CD1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-consult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o@cs-consult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1565"/>
            <a:ext cx="7128792" cy="1512168"/>
          </a:xfrm>
        </p:spPr>
        <p:txBody>
          <a:bodyPr>
            <a:normAutofit fontScale="90000"/>
          </a:bodyPr>
          <a:lstStyle/>
          <a:p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>Реализация оказания муниципальных услуг в СЭД ДЕЛО на примере администрации г. Норильска.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86B53D-28B8-4DC4-8500-22C3E239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33" y="4293096"/>
            <a:ext cx="1218534" cy="153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6C9A9-3FA0-4EA7-8E06-3D0F3F9B2F94}"/>
              </a:ext>
            </a:extLst>
          </p:cNvPr>
          <p:cNvSpPr txBox="1"/>
          <p:nvPr/>
        </p:nvSpPr>
        <p:spPr>
          <a:xfrm>
            <a:off x="2913300" y="6205016"/>
            <a:ext cx="30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Барнаул, 19 сентября 2019.</a:t>
            </a:r>
          </a:p>
        </p:txBody>
      </p:sp>
    </p:spTree>
    <p:extLst>
      <p:ext uri="{BB962C8B-B14F-4D97-AF65-F5344CB8AC3E}">
        <p14:creationId xmlns:p14="http://schemas.microsoft.com/office/powerpoint/2010/main" val="15316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857938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Работа с Р-сведениями осуществляется аналогично запросам СМЭВ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D91C2-714C-421C-8597-5B33D229B0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9175" y="2060848"/>
            <a:ext cx="6465649" cy="4248472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63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857938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Трансляция статусов работы с заявками в личный кабинет заявителя на ЕПГУ под контролем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A8EC4-5D45-407A-AB1D-6946C8C8D2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8518" y="2060848"/>
            <a:ext cx="6546964" cy="4248472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CBEA3F-DBEE-42D2-856D-4B56ADCD2B5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9530" y="4353520"/>
            <a:ext cx="4548750" cy="1944216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63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857938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Итоговая информация о работе с заявками и запросами всегда под рукой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0CCE4-8F85-4D9E-B339-573782225B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488832" cy="20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Дорогу осилит идущий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fontScale="47500" lnSpcReduction="2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</a:rPr>
              <a:t>В качестве особенностей реализации проекта необходимо отметить следующие ключевые моменты :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54013" indent="-354013" algn="just"/>
            <a:r>
              <a:rPr lang="ru-RU" dirty="0"/>
              <a:t>Процесс установки и настройки программно-функциональных средств никак не пересекался с текущей работой пользователей в СЭД до момента запуска в опытную эксплуатацию, что обеспечило отсутствие каких-либо дезорганизационных моментов;</a:t>
            </a:r>
          </a:p>
          <a:p>
            <a:pPr marL="354013" indent="-354013" algn="just"/>
            <a:r>
              <a:rPr lang="ru-RU" dirty="0"/>
              <a:t>Квалифицированное участие специалистов «КС-Консалтинг» обеспечило оперативное решение самых разнообразных вопросов, включая организационно-методические внутри Администрации города Норильска, связанные с модернизацией процессов обработки обращений заявителей и связанных с этим документов;</a:t>
            </a:r>
          </a:p>
          <a:p>
            <a:pPr marL="354013" indent="-354013" algn="just"/>
            <a:r>
              <a:rPr lang="ru-RU" dirty="0"/>
              <a:t>В ходе опытной эксплуатации сотрудники администрации без труда освоили новые функциональные возможности, поскольку они реализованы на базе привычного функционала используемой СЭД;</a:t>
            </a:r>
          </a:p>
          <a:p>
            <a:pPr marL="354013" indent="-354013" algn="just"/>
            <a:r>
              <a:rPr lang="ru-RU" dirty="0"/>
              <a:t>Были выявлены и представлены к решению организационно-технологические вопросы, способствующие повышению эффективности взаимодействия подразделений Администрации; </a:t>
            </a:r>
          </a:p>
          <a:p>
            <a:pPr marL="354013" indent="-354013" algn="just"/>
            <a:r>
              <a:rPr lang="ru-RU" dirty="0"/>
              <a:t>Непосредственное участие представителей Администрации города Норильска в процессе внедрения позволило приобрести необходимые знания и навыки для управления расширенным функционалом на месте, а также дальнейшего планирования его развития;</a:t>
            </a:r>
          </a:p>
          <a:p>
            <a:pPr marL="354013" indent="-354013" algn="just"/>
            <a:r>
              <a:rPr lang="ru-RU" dirty="0"/>
              <a:t>Техническая и методологическая поддержка специалистами «КС-Консалтинг» обеспечила штатный ввод в действие новых сотрудников Администрации, занимающихся оказанием муниципальных услуг а электронном виде;</a:t>
            </a:r>
          </a:p>
          <a:p>
            <a:pPr marL="354013" indent="-354013" algn="just"/>
            <a:endParaRPr lang="ru-RU" sz="2900" dirty="0"/>
          </a:p>
          <a:p>
            <a:pPr marL="0" indent="265113" algn="just">
              <a:buNone/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</a:rPr>
              <a:t>Результатом реализации проекта первой очереди стал этап автоматизации оказания муниципальных услуг последующего перечня, включенный в план развития СЭД Администрации города Норильска</a:t>
            </a: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7185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Компания «КС– Консалтинг»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WWW.CS-CONSULT.RU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656043 г. Барнаул, пр. Социалистический 28, 2 этаж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Тел. (3852) 290-371, 604-990</a:t>
            </a:r>
          </a:p>
          <a:p>
            <a:pPr marL="0" indent="0" algn="ctr">
              <a:buNone/>
            </a:pPr>
            <a:r>
              <a:rPr lang="ru-RU" sz="2000" b="1" kern="0" dirty="0">
                <a:solidFill>
                  <a:schemeClr val="accent4">
                    <a:lumMod val="50000"/>
                  </a:schemeClr>
                </a:solidFill>
                <a:cs typeface="Arial" charset="0"/>
                <a:hlinkClick r:id="rId4"/>
              </a:rPr>
              <a:t> </a:t>
            </a: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cs typeface="Arial" charset="0"/>
                <a:hlinkClick r:id="rId4"/>
              </a:rPr>
              <a:t>delo@cs-consult.ru</a:t>
            </a:r>
            <a:endParaRPr lang="en-US" sz="2000" b="1" kern="0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 путь в тысячу ли начинается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первого шага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fontScale="62500" lnSpcReduction="2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Администрация города Норильска использует СЭД «ДЕЛО» с 2008 года. Масштаб и функциональность работы с документами в системе нарастали поэтапно. Специалистами «КС-Консалтинг» были автоматизированы многие процессы делопроизводства и документооборота, что позволило решить многие задачи, связанные с управлением и исполнением документов и поручений.  Кроме того, были достигнуты следующие результаты:  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Сокращение срока согласования </a:t>
            </a:r>
            <a:r>
              <a:rPr lang="ru-RU" sz="2600" dirty="0"/>
              <a:t>документов и доведение документов до исполнителей за счет оперативной доставки электронных копий.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Обеспечение четкого контроля </a:t>
            </a:r>
            <a:r>
              <a:rPr lang="ru-RU" sz="2600" dirty="0"/>
              <a:t>за исполнением и движением документов, позволяющее повысить исполнительскую дисциплину и сократить сроки исполнения документов, поручений и решений.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Повысить наглядность процесса</a:t>
            </a:r>
            <a:r>
              <a:rPr lang="ru-RU" sz="2600" dirty="0"/>
              <a:t> управления потоками документов за счет формирования поручений и отчетов исполнителей в электронном виде.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Полная аналитика</a:t>
            </a:r>
            <a:r>
              <a:rPr lang="ru-RU" sz="2600" dirty="0"/>
              <a:t> по базе документов и поручений в рамках Администрации и всех ее структурных подразделений.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Обмен документами по электронной почте</a:t>
            </a:r>
            <a:r>
              <a:rPr lang="ru-RU" sz="2600" dirty="0"/>
              <a:t> с внешними организациями с возможностью автоматической регистрации полученных документов.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Сокращение времени на поиск</a:t>
            </a:r>
            <a:r>
              <a:rPr lang="ru-RU" sz="2600" dirty="0"/>
              <a:t> необходимых и связанных с ними документов.</a:t>
            </a:r>
          </a:p>
          <a:p>
            <a:pPr marL="354013" indent="-354013" algn="just"/>
            <a:r>
              <a:rPr lang="ru-RU" sz="2600" dirty="0">
                <a:solidFill>
                  <a:srgbClr val="FF0000"/>
                </a:solidFill>
              </a:rPr>
              <a:t>Повышение надежности хранения</a:t>
            </a:r>
            <a:r>
              <a:rPr lang="ru-RU" sz="2600" dirty="0"/>
              <a:t> конфиденциальной информации. Система обеспечила многоуровневое разграничение прав доступа к электронным документам и полное протоколирование работы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833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06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шагу назад, ни шагу на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К началу 2018 года в Администрация города Норильска был внедрен модуль взаимодействия СЭД «ДЕЛО» с РРО ССТУ. Это позволило формировать в электронной форме систематизированную информацию о результатах рассмотрения обращений, поступивших в их адрес от граждан и организаций. Формат выгружаемой из СЭД «ДЕЛО» информации о РРО соответствует требованиям загружаемой закрытого информационного ресурса ССТУ.РФ (Сетевой Справочный Телефонный Узел), в его специальном разделе – «Результаты рассмотрения обращений» (РРО).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Таким образом, задача эффективного обмена информацией о результатах рассмотрения обращений граждан с единой платформой ССТУ была успешно реализована.  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3415A-F064-41AF-9F15-AD3EFCF8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6" y="3861048"/>
            <a:ext cx="7992888" cy="1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 — неотъемлемое свойство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сознательного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fontScale="55000" lnSpcReduction="2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В данное время в Администрации города Норильска автоматизировано более 150 рабочих мест. Неизбежно встал вопрос возможности оказания муниципальных услуг в электронном виде на базе эксплуатируемой СЭД «ДЕЛО».  В 2018 году при участии специалистов «КС-Консалтинг» был реализован проект интеграции СЭД «ДЕЛО» с Единым порталом государственных услуг (ЕПГУ) и внедрение функционала для обработки заявок и документов для оказания первой очереди муниципальных услуг. Проект был реализован в четком соответствии с требованиями Федерального закона от 27.07.2010 № 210–ФЗ «Об организации предоставления государственных и муниципальных услуг»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54013" indent="-354013" algn="just"/>
            <a:r>
              <a:rPr lang="ru-RU" sz="2900" dirty="0"/>
              <a:t>Предоставлять государственные или муниципальные услуги в соответствии с административными регламентами;</a:t>
            </a:r>
          </a:p>
          <a:p>
            <a:pPr marL="354013" indent="-354013" algn="just"/>
            <a:r>
              <a:rPr lang="ru-RU" sz="2900" dirty="0"/>
              <a:t>Обеспечивать возможность получения заявителем государственной или муниципальной услуги в электронной форме, если это не запрещено законом, а также в иных формах, предусмотренных законодательством Российской Федерации, по выбору заявителя;</a:t>
            </a:r>
          </a:p>
          <a:p>
            <a:pPr marL="354013" indent="-354013" algn="just"/>
            <a:r>
              <a:rPr lang="ru-RU" sz="2900" dirty="0"/>
              <a:t>Предоставлять в иные государственные органы, органы местного самоуправления, организации документы и информацию, необходимые для предоставления государственных и муниципальных услуг, а также получать от иных государственных органов, органов местного самоуправления, организаций такие документы и информацию;</a:t>
            </a:r>
          </a:p>
          <a:p>
            <a:pPr marL="354013" indent="-354013" algn="just"/>
            <a:r>
              <a:rPr lang="ru-RU" sz="2900" dirty="0"/>
              <a:t>Исполнять иные обязанности в соответствии с требованиями настоящего Федерального закона, административных регламентов и иных нормативных правовых актов, регулирующих отношения, возникающие в связи с предоставлением государственных и муниципальных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19508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 чем ты мыслишь, тем ты и становишься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fontScale="55000" lnSpcReduction="2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В результате реализации проекта интеграции СЭД «ДЕЛО» с Единым порталом государственных услуг (ЕПГУ) и внедрения функционала для обработки заявок и документов для оказания первой очереди муниципальных услуг Администрация города Норильска получила очевидные преимущества, используя расширенные функциональные возможности в рамках СЭД «ДЕЛО», без использования разрозненных альтернативных программных средств: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54013" indent="-354013" algn="just"/>
            <a:r>
              <a:rPr lang="ru-RU" sz="2800" dirty="0"/>
              <a:t>Автоматическую регистрацию заявок на оказание государственных услуг, поступающих с ЕПГУ, </a:t>
            </a:r>
            <a:r>
              <a:rPr lang="ru-RU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www.gosuslugi.ru</a:t>
            </a:r>
            <a:r>
              <a:rPr lang="ru-RU" sz="2800" dirty="0"/>
              <a:t>;</a:t>
            </a:r>
          </a:p>
          <a:p>
            <a:pPr marL="354013" indent="-354013" algn="just"/>
            <a:r>
              <a:rPr lang="ru-RU" sz="2800" dirty="0"/>
              <a:t>Рассмотрение и исполнение заявок;</a:t>
            </a:r>
          </a:p>
          <a:p>
            <a:pPr marL="354013" indent="-354013" algn="just"/>
            <a:r>
              <a:rPr lang="ru-RU" sz="2800" dirty="0"/>
              <a:t>Создание межведомственных запросов (через СМЭВ) на получение информации, необходимой для оказания услуги;</a:t>
            </a:r>
          </a:p>
          <a:p>
            <a:pPr marL="354013" indent="-354013" algn="just"/>
            <a:r>
              <a:rPr lang="ru-RU" sz="2800" dirty="0"/>
              <a:t>Получение ответов по межведомственным запросам в автоматизированном режиме;</a:t>
            </a:r>
          </a:p>
          <a:p>
            <a:pPr marL="354013" indent="-354013" algn="just"/>
            <a:r>
              <a:rPr lang="ru-RU" sz="2800" dirty="0"/>
              <a:t>Контроль исполнения заявок;</a:t>
            </a:r>
          </a:p>
          <a:p>
            <a:pPr marL="354013" indent="-354013" algn="just"/>
            <a:r>
              <a:rPr lang="ru-RU" sz="2800" dirty="0"/>
              <a:t>Хранение истории обработки заявок и отправки запросов;</a:t>
            </a:r>
          </a:p>
          <a:p>
            <a:pPr marL="354013" indent="-354013" algn="just"/>
            <a:r>
              <a:rPr lang="ru-RU" sz="2800" dirty="0"/>
              <a:t>Отправка статуса заявки и направление ответа заявителю в электронной форме – через ЕПГУ, либо РПГУ;</a:t>
            </a:r>
          </a:p>
          <a:p>
            <a:pPr marL="354013" indent="-354013" algn="just"/>
            <a:r>
              <a:rPr lang="ru-RU" sz="2800" dirty="0"/>
              <a:t>Применение электронной подписи в соответствии с методическими рекомендациями по разработке электронных сервисов и применению технологии электронной подписи при межведомственном электронном взаимодействии.</a:t>
            </a:r>
          </a:p>
          <a:p>
            <a:pPr marL="354013" indent="-354013" algn="just"/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1327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1001954"/>
          </a:xfrm>
        </p:spPr>
        <p:txBody>
          <a:bodyPr>
            <a:normAutofit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Интерфейс стандартного кабинета пользователя дополняется новыми возможностями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1B46D-D61A-4832-906E-E584E4A2CE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0" y="2348880"/>
            <a:ext cx="6984776" cy="388843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6F3239A-7D06-4418-B9A1-E21813FB6324}"/>
              </a:ext>
            </a:extLst>
          </p:cNvPr>
          <p:cNvSpPr/>
          <p:nvPr/>
        </p:nvSpPr>
        <p:spPr>
          <a:xfrm>
            <a:off x="5940152" y="2564904"/>
            <a:ext cx="1008112" cy="60513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1001954"/>
          </a:xfrm>
        </p:spPr>
        <p:txBody>
          <a:bodyPr>
            <a:normAutofit fontScale="850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Информация о заявках и межведомственных запросах представлена в одном окне и лишена разрозненности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F9ACF-9157-4A8C-A086-5301CF78C9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5942" y="2060848"/>
            <a:ext cx="6372116" cy="432048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19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857938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Совокупность информации, связанной с обработкой заявки доступна внутри РК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BC19F-25C3-4439-9CC2-4E65CBD9E4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26" y="2060848"/>
            <a:ext cx="64029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Наглядность + простота + информативность = комфорт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857938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accent4">
                    <a:lumMod val="50000"/>
                  </a:schemeClr>
                </a:solidFill>
              </a:rPr>
              <a:t>Статусы выполнения запросов обеспечивают прозрачность контроля рабочих процессов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08CE71-1FB3-45C4-BA57-B511F97ADA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6314" y="2075444"/>
            <a:ext cx="5781675" cy="428307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9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30BF9-AC87-4452-8D5D-3D944B50F996}">
  <ds:schemaRefs>
    <ds:schemaRef ds:uri="http://schemas.microsoft.com/office/2006/documentManagement/types"/>
    <ds:schemaRef ds:uri="df35e43c-8ef9-4f7b-af58-4d1dc73a3b6d"/>
    <ds:schemaRef ds:uri="http://purl.org/dc/terms/"/>
    <ds:schemaRef ds:uri="http://schemas.microsoft.com/office/infopath/2007/PartnerControls"/>
    <ds:schemaRef ds:uri="a83e8710-f6e5-46a6-9c0d-dc56b2fd10f4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60ADF7-8D1F-4113-AF0F-420D6937F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B9F14B-0F23-4B33-A8C7-D110FF1F0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e8710-f6e5-46a6-9c0d-dc56b2fd10f4"/>
    <ds:schemaRef ds:uri="df35e43c-8ef9-4f7b-af58-4d1dc73a3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6265</TotalTime>
  <Words>923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 Реализация оказания муниципальных услуг в СЭД ДЕЛО на примере администрации г. Норильска.</vt:lpstr>
      <vt:lpstr>Даже путь в тысячу ли начинается  с первого шага</vt:lpstr>
      <vt:lpstr>Ни шагу назад, ни шагу на месте</vt:lpstr>
      <vt:lpstr>Прогресс — неотъемлемое свойство  сознательного развития</vt:lpstr>
      <vt:lpstr>О чем ты мыслишь, тем ты и становишься</vt:lpstr>
      <vt:lpstr>Наглядность + простота + информативность = комфорт</vt:lpstr>
      <vt:lpstr>Наглядность + простота + информативность = комфорт</vt:lpstr>
      <vt:lpstr>Наглядность + простота + информативность = комфорт</vt:lpstr>
      <vt:lpstr>Наглядность + простота + информативность = комфорт</vt:lpstr>
      <vt:lpstr>Наглядность + простота + информативность = комфорт</vt:lpstr>
      <vt:lpstr>Наглядность + простота + информативность = комфорт</vt:lpstr>
      <vt:lpstr>Наглядность + простота + информативность = комфорт</vt:lpstr>
      <vt:lpstr>Дорогу осилит идущий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ТЕМЕ ПРЕЗЕНТАЦИИ</dc:title>
  <dc:creator>Непша Яна Юрьевна</dc:creator>
  <cp:lastModifiedBy>Балабанов Андрей Владимирович</cp:lastModifiedBy>
  <cp:revision>130</cp:revision>
  <dcterms:created xsi:type="dcterms:W3CDTF">2014-03-21T09:11:07Z</dcterms:created>
  <dcterms:modified xsi:type="dcterms:W3CDTF">2019-09-02T08:22:34Z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