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3" r:id="rId3"/>
    <p:sldId id="322" r:id="rId4"/>
    <p:sldId id="295" r:id="rId5"/>
    <p:sldId id="275" r:id="rId6"/>
    <p:sldId id="312" r:id="rId7"/>
    <p:sldId id="276" r:id="rId8"/>
    <p:sldId id="314" r:id="rId9"/>
    <p:sldId id="317" r:id="rId10"/>
    <p:sldId id="315" r:id="rId11"/>
    <p:sldId id="316" r:id="rId12"/>
    <p:sldId id="318" r:id="rId13"/>
    <p:sldId id="319" r:id="rId14"/>
    <p:sldId id="321" r:id="rId15"/>
    <p:sldId id="305" r:id="rId16"/>
    <p:sldId id="302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7"/>
    <p:restoredTop sz="95527" autoAdjust="0"/>
  </p:normalViewPr>
  <p:slideViewPr>
    <p:cSldViewPr snapToGrid="0" snapToObjects="1">
      <p:cViewPr>
        <p:scale>
          <a:sx n="94" d="100"/>
          <a:sy n="94" d="100"/>
        </p:scale>
        <p:origin x="2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BB85-E1C2-4C2F-A5CB-E0525626948E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FAEC-F57E-4381-9D6B-104A59377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35D9-92F0-4421-B0D2-EF81C7DDCBA1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CF2FE-C7C8-4A5D-90DF-91ADD0699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4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2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8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0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1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5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3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0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F2FE-C7C8-4A5D-90DF-91ADD0699D1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4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D8F11-482F-7C4F-B1E3-1B1B61B81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D8FFE5-EAF1-844B-81F3-CFFF9E84E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3F54E-CA2F-F948-A7EE-DAD92919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1DFDB-3B01-1F49-B79E-950B7A6B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165AF-A86B-9E4A-8059-C00E6D4C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5248" y="-8684"/>
            <a:ext cx="1454752" cy="6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2107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61142-B350-EA47-AE9F-775ED5AB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3BC171-4D5F-E047-8A23-97471EC69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BE45D-7532-7D44-9B88-E63767DD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170C5-FAA9-FA46-B148-BEE9A3A3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A4345-81F3-2F40-B095-FFF2E2F5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F3DB0D-0100-C345-AE6E-5F5CB5FBF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1795F-BCC2-9345-B7E6-C711C8F2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A26FC-4A7B-B14D-9016-6A52821D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236BC-9D0A-E344-8554-F87912C9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0D532-67FE-764E-B4F4-B0DD82E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4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5AFC8-C878-CE49-B5CC-C6D538A8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C9D88-68FA-8544-A983-BBBEA3A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7E6A4-2E6E-784A-B950-AAC9DC67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961B9-3CD0-B04A-B863-7F975D10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86267-30CA-F949-8268-6E04430F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5248" y="-8684"/>
            <a:ext cx="1454752" cy="611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2107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37EEB-79C0-624D-94D6-30DF9C83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BBA90-5DAB-3E43-BA1E-CB6A9DB1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25BBB-3348-E24A-9CE1-30B28A4E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ECF9C-6E0A-C04D-9EC0-C88764F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3B005-2BFC-8E41-A65C-3ECD7FDC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228" y="-8684"/>
            <a:ext cx="1454752" cy="6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2309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B6885-D4C1-CE43-ACB5-3464F3A4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68C9D-A2BD-3C44-99B0-7D58FF3FE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153E6E-8D62-704B-B8B1-45647A76D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23A56C-3DED-BC44-8C69-53D43E92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6802B-F94E-C94D-8A99-AC1C00A0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3697F-B6E7-7E41-B0A5-2FB1B957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0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E0DE9-8B55-A847-A18A-7888319F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7E934-AAE9-134E-BEFE-9AA541E56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A80C3-5213-714A-A1F7-E7D6AAC51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662EB-7811-C349-A9AF-16A4A535C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809F17-0865-1C4D-B820-7B5B3D8E9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B658DA-FDE8-6D4F-8DBD-098E40F9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8C3216-B719-034E-BCF6-0E37D6F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6FF4A4-27DC-BD48-934F-B9ECD833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5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64473-9E62-7F4F-8188-22306B36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8B2F0-5B0B-D84F-A9B0-6B7CC4E8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14E691-3C34-AA4F-8041-1D76F799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D9E1A-CF56-784F-971A-BA3FB677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A1077A-37EE-1948-A65C-5AC0A54B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77D070-C7DE-5B49-9E84-70B15B12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1222C-F80E-AF46-BB05-F2211EAC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9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BC0A7-7BE6-0C49-A0DD-C8CA3A15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84AA6-B800-0F46-877E-A3A478A7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44F067-065B-BC42-8DF7-D42D1E021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0084D-BB39-2347-A57F-1E5AFA94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30234E-FF56-4A42-91F0-9CA2426B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E3439-F29B-B741-B354-3E1C6BCD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71E2-3F40-D34B-BEDA-86088F54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CE238D-2B3D-2A49-BE24-72BE6764F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7E756D-24A7-C94C-9E20-5240887CA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BA2E4-F39A-3641-9AAD-A6295481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7C308-16D1-FE48-B7A5-CCB8D9A3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C8632-09CD-8C4C-A043-2EAE528A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A7B24-9306-8147-97C9-121DDC87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8740D8-3D0B-EC4A-B3A4-9B4D7331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CC7B5-E8F2-1841-9300-D7E72EA46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3D73-7C79-6D46-A5E9-F825C6614469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F1617-B0DC-1640-9329-E46FB1614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0BE45-C3B7-7E45-94B7-BEF2FDA6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962F-819E-DE41-A6B4-46786DB52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2.jpe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7556" y="2988960"/>
            <a:ext cx="10807244" cy="1417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dirty="0">
                <a:solidFill>
                  <a:srgbClr val="DD2233"/>
                </a:solidFill>
                <a:latin typeface="+mn-lt"/>
              </a:rPr>
              <a:t>Использование электронной подписи в современном документообороте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62060" y="5337203"/>
            <a:ext cx="9144000" cy="76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DD2233"/>
                </a:solidFill>
              </a:rPr>
              <a:t>Андрей Игнатов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4D4D4D"/>
                </a:solidFill>
              </a:rPr>
              <a:t>Компания «Актив»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33670"/>
            <a:ext cx="12192000" cy="962770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62060" y="1049048"/>
            <a:ext cx="10345591" cy="934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Современная система электронного документооборота и электронные архивы – новые возможности и комплексный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210500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Для кого, например, применимо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8" y="1770843"/>
            <a:ext cx="9369313" cy="405805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Сельское хозяйство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Добывающая промышленность (нефть, уголь и т.п.)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в труднодоступных областях (в т.ч. подземное)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Лесное хозяйство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Сельская медицина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Вывоз мусора</a:t>
            </a:r>
          </a:p>
        </p:txBody>
      </p:sp>
    </p:spTree>
    <p:extLst>
      <p:ext uri="{BB962C8B-B14F-4D97-AF65-F5344CB8AC3E}">
        <p14:creationId xmlns:p14="http://schemas.microsoft.com/office/powerpoint/2010/main" val="74972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3" y="456932"/>
            <a:ext cx="10653643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Как работает</a:t>
            </a:r>
          </a:p>
        </p:txBody>
      </p:sp>
      <p:pic>
        <p:nvPicPr>
          <p:cNvPr id="1026" name="Picture 2" descr="hosting, rack, server icon">
            <a:extLst>
              <a:ext uri="{FF2B5EF4-FFF2-40B4-BE49-F238E27FC236}">
                <a16:creationId xmlns:a16="http://schemas.microsoft.com/office/drawing/2014/main" id="{ED3F005A-29FC-4D26-864F-ED2B6551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44" y="381245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F5ACC5-EF23-4F41-94E3-FFC1B7A1B882}"/>
              </a:ext>
            </a:extLst>
          </p:cNvPr>
          <p:cNvSpPr txBox="1"/>
          <p:nvPr/>
        </p:nvSpPr>
        <p:spPr>
          <a:xfrm>
            <a:off x="1292664" y="5031659"/>
            <a:ext cx="17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Учетная система</a:t>
            </a:r>
          </a:p>
        </p:txBody>
      </p:sp>
      <p:pic>
        <p:nvPicPr>
          <p:cNvPr id="1032" name="Picture 8" descr="hand, mockup, smartphone icon">
            <a:extLst>
              <a:ext uri="{FF2B5EF4-FFF2-40B4-BE49-F238E27FC236}">
                <a16:creationId xmlns:a16="http://schemas.microsoft.com/office/drawing/2014/main" id="{C1796B17-828F-4DCB-9AE8-E6DDE1A0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34" y="1922322"/>
            <a:ext cx="779172" cy="7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6D71A0-7F9B-4D5E-B738-483C509D0CE5}"/>
              </a:ext>
            </a:extLst>
          </p:cNvPr>
          <p:cNvSpPr txBox="1"/>
          <p:nvPr/>
        </p:nvSpPr>
        <p:spPr>
          <a:xfrm>
            <a:off x="4846564" y="2775983"/>
            <a:ext cx="130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Устройство</a:t>
            </a:r>
          </a:p>
        </p:txBody>
      </p:sp>
      <p:pic>
        <p:nvPicPr>
          <p:cNvPr id="1036" name="Picture 12" descr="certificate, document, sign icon">
            <a:extLst>
              <a:ext uri="{FF2B5EF4-FFF2-40B4-BE49-F238E27FC236}">
                <a16:creationId xmlns:a16="http://schemas.microsoft.com/office/drawing/2014/main" id="{EADF9F11-23C9-4D6C-A8E8-B98F8678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60" y="4237466"/>
            <a:ext cx="993590" cy="9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ocess, time, work icon">
            <a:extLst>
              <a:ext uri="{FF2B5EF4-FFF2-40B4-BE49-F238E27FC236}">
                <a16:creationId xmlns:a16="http://schemas.microsoft.com/office/drawing/2014/main" id="{5FE40BFA-9211-48FE-AEBF-E10D5806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719" y="4612139"/>
            <a:ext cx="579698" cy="5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eo, location, pin icon">
            <a:extLst>
              <a:ext uri="{FF2B5EF4-FFF2-40B4-BE49-F238E27FC236}">
                <a16:creationId xmlns:a16="http://schemas.microsoft.com/office/drawing/2014/main" id="{894A42A2-0CC2-4A38-BB2E-DA44B9B7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73" y="4159282"/>
            <a:ext cx="478652" cy="4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FFA7DD-F994-4053-804A-9CAA4D7C5D40}"/>
              </a:ext>
            </a:extLst>
          </p:cNvPr>
          <p:cNvSpPr txBox="1"/>
          <p:nvPr/>
        </p:nvSpPr>
        <p:spPr>
          <a:xfrm>
            <a:off x="8059734" y="5282848"/>
            <a:ext cx="319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Квалифицированная электронная подпись с меткой времени и </a:t>
            </a:r>
            <a:r>
              <a:rPr lang="ru-RU" sz="1600" dirty="0" err="1"/>
              <a:t>геокоординатами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47E06-5765-4932-A84B-640312924ADE}"/>
              </a:ext>
            </a:extLst>
          </p:cNvPr>
          <p:cNvSpPr txBox="1"/>
          <p:nvPr/>
        </p:nvSpPr>
        <p:spPr>
          <a:xfrm>
            <a:off x="7621920" y="2844225"/>
            <a:ext cx="319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Юридически значимый электронный документ</a:t>
            </a:r>
          </a:p>
        </p:txBody>
      </p:sp>
      <p:pic>
        <p:nvPicPr>
          <p:cNvPr id="1048" name="Picture 24" descr="gps, satellite icon">
            <a:extLst>
              <a:ext uri="{FF2B5EF4-FFF2-40B4-BE49-F238E27FC236}">
                <a16:creationId xmlns:a16="http://schemas.microsoft.com/office/drawing/2014/main" id="{8DD3DC9B-D3FB-4723-88AB-1BCBA4EB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42" y="180093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358C8B-2B45-49AD-A82A-094669933B59}"/>
              </a:ext>
            </a:extLst>
          </p:cNvPr>
          <p:cNvSpPr txBox="1"/>
          <p:nvPr/>
        </p:nvSpPr>
        <p:spPr>
          <a:xfrm>
            <a:off x="4829925" y="4945403"/>
            <a:ext cx="103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Рутокен</a:t>
            </a:r>
            <a:endParaRPr lang="ru-RU" b="1" dirty="0"/>
          </a:p>
        </p:txBody>
      </p:sp>
      <p:pic>
        <p:nvPicPr>
          <p:cNvPr id="2050" name="Picture 2" descr="https://www.rutoken.ru/resource/products/rutoken_ecp/gallery/rutoken_ecp_04.png">
            <a:extLst>
              <a:ext uri="{FF2B5EF4-FFF2-40B4-BE49-F238E27FC236}">
                <a16:creationId xmlns:a16="http://schemas.microsoft.com/office/drawing/2014/main" id="{0D31C158-4BE3-4920-AD31-6BA7E94B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40" y="3976498"/>
            <a:ext cx="1360078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utoken.ru/resource/products/rutoken_bluetooth/gallery/rutoken_bluetooth_02.png">
            <a:extLst>
              <a:ext uri="{FF2B5EF4-FFF2-40B4-BE49-F238E27FC236}">
                <a16:creationId xmlns:a16="http://schemas.microsoft.com/office/drawing/2014/main" id="{2649A31F-8C35-4FF2-9FF0-13F595730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/>
          <a:stretch/>
        </p:blipFill>
        <p:spPr bwMode="auto">
          <a:xfrm>
            <a:off x="5213670" y="3873150"/>
            <a:ext cx="907116" cy="11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rutoken.ru/resource/products/rutoken_sc/gallery/rutoken_sc_01.png">
            <a:extLst>
              <a:ext uri="{FF2B5EF4-FFF2-40B4-BE49-F238E27FC236}">
                <a16:creationId xmlns:a16="http://schemas.microsoft.com/office/drawing/2014/main" id="{8EEC55CF-9599-4FD3-8252-EC6893B4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7473">
            <a:off x="5699470" y="4002962"/>
            <a:ext cx="1259564" cy="8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½Ð°ÐºÐ»Ð°Ð´Ð½Ð°Ñ">
            <a:extLst>
              <a:ext uri="{FF2B5EF4-FFF2-40B4-BE49-F238E27FC236}">
                <a16:creationId xmlns:a16="http://schemas.microsoft.com/office/drawing/2014/main" id="{48A06C5B-8E7E-4A6A-980C-7DEB8034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171" y="1369117"/>
            <a:ext cx="2184492" cy="14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FDF252A2-9FA1-4D79-B21E-3C74419AF9D7}"/>
              </a:ext>
            </a:extLst>
          </p:cNvPr>
          <p:cNvSpPr/>
          <p:nvPr/>
        </p:nvSpPr>
        <p:spPr>
          <a:xfrm>
            <a:off x="3209277" y="1988229"/>
            <a:ext cx="1859157" cy="52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Координаты</a:t>
            </a:r>
          </a:p>
        </p:txBody>
      </p:sp>
      <p:sp>
        <p:nvSpPr>
          <p:cNvPr id="31" name="Стрелка: влево 30">
            <a:extLst>
              <a:ext uri="{FF2B5EF4-FFF2-40B4-BE49-F238E27FC236}">
                <a16:creationId xmlns:a16="http://schemas.microsoft.com/office/drawing/2014/main" id="{FD1EE832-25C5-4507-B441-BD8CE7B23C21}"/>
              </a:ext>
            </a:extLst>
          </p:cNvPr>
          <p:cNvSpPr/>
          <p:nvPr/>
        </p:nvSpPr>
        <p:spPr>
          <a:xfrm>
            <a:off x="5875242" y="2023756"/>
            <a:ext cx="2184492" cy="476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Формирование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FEC181BC-A479-434F-812A-A8948273A27F}"/>
              </a:ext>
            </a:extLst>
          </p:cNvPr>
          <p:cNvSpPr/>
          <p:nvPr/>
        </p:nvSpPr>
        <p:spPr>
          <a:xfrm>
            <a:off x="6895715" y="4348236"/>
            <a:ext cx="1859157" cy="52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Подписание</a:t>
            </a:r>
          </a:p>
        </p:txBody>
      </p:sp>
      <p:sp>
        <p:nvSpPr>
          <p:cNvPr id="33" name="Стрелка: влево 32">
            <a:extLst>
              <a:ext uri="{FF2B5EF4-FFF2-40B4-BE49-F238E27FC236}">
                <a16:creationId xmlns:a16="http://schemas.microsoft.com/office/drawing/2014/main" id="{24FAD983-A7EB-4662-B655-A12B97E80056}"/>
              </a:ext>
            </a:extLst>
          </p:cNvPr>
          <p:cNvSpPr/>
          <p:nvPr/>
        </p:nvSpPr>
        <p:spPr>
          <a:xfrm rot="1746744">
            <a:off x="6033577" y="3173335"/>
            <a:ext cx="2642246" cy="476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4. Временное хранение</a:t>
            </a:r>
          </a:p>
        </p:txBody>
      </p:sp>
      <p:sp>
        <p:nvSpPr>
          <p:cNvPr id="34" name="Стрелка: влево 33">
            <a:extLst>
              <a:ext uri="{FF2B5EF4-FFF2-40B4-BE49-F238E27FC236}">
                <a16:creationId xmlns:a16="http://schemas.microsoft.com/office/drawing/2014/main" id="{52EF70E8-C598-4334-A5C2-FB28CE9E2FB5}"/>
              </a:ext>
            </a:extLst>
          </p:cNvPr>
          <p:cNvSpPr/>
          <p:nvPr/>
        </p:nvSpPr>
        <p:spPr>
          <a:xfrm rot="19854145">
            <a:off x="2713627" y="3033963"/>
            <a:ext cx="2184492" cy="476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5. Передача</a:t>
            </a:r>
          </a:p>
        </p:txBody>
      </p:sp>
    </p:spTree>
    <p:extLst>
      <p:ext uri="{BB962C8B-B14F-4D97-AF65-F5344CB8AC3E}">
        <p14:creationId xmlns:p14="http://schemas.microsoft.com/office/powerpoint/2010/main" val="193590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94" y="2137893"/>
            <a:ext cx="10515600" cy="2582214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DD2233"/>
                </a:solidFill>
                <a:latin typeface="+mn-lt"/>
              </a:rPr>
              <a:t>КЕЙС </a:t>
            </a:r>
            <a:r>
              <a:rPr lang="en-US" sz="5400" dirty="0">
                <a:solidFill>
                  <a:srgbClr val="DD2233"/>
                </a:solidFill>
                <a:latin typeface="+mn-lt"/>
              </a:rPr>
              <a:t>#3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344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Задача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8" y="1770843"/>
            <a:ext cx="9369313" cy="405805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Логистическая компания развозит товар по розничным точкам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передаче товара формируется накладная, которую сотрудник торговой точки подписывает своей ЭП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передаче подписанных накладных в ИС логистической компании формируется задолженность торговой организации</a:t>
            </a:r>
          </a:p>
          <a:p>
            <a:pPr marL="0" indent="0">
              <a:spcBef>
                <a:spcPts val="1500"/>
              </a:spcBef>
              <a:buClr>
                <a:schemeClr val="bg1">
                  <a:lumMod val="65000"/>
                </a:schemeClr>
              </a:buClr>
              <a:buNone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8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3" y="456932"/>
            <a:ext cx="10653643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Как работает</a:t>
            </a:r>
          </a:p>
        </p:txBody>
      </p:sp>
      <p:pic>
        <p:nvPicPr>
          <p:cNvPr id="2056" name="Picture 8" descr="ÐÐ°ÑÑÐ¸Ð½ÐºÐ¸ Ð¿Ð¾ Ð·Ð°Ð¿ÑÐ¾ÑÑ Ð½Ð°ÐºÐ»Ð°Ð´Ð½Ð°Ñ">
            <a:extLst>
              <a:ext uri="{FF2B5EF4-FFF2-40B4-BE49-F238E27FC236}">
                <a16:creationId xmlns:a16="http://schemas.microsoft.com/office/drawing/2014/main" id="{48A06C5B-8E7E-4A6A-980C-7DEB8034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9" y="3681659"/>
            <a:ext cx="869872" cy="5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shier, shop, store icon">
            <a:extLst>
              <a:ext uri="{FF2B5EF4-FFF2-40B4-BE49-F238E27FC236}">
                <a16:creationId xmlns:a16="http://schemas.microsoft.com/office/drawing/2014/main" id="{B47B7CEB-A366-4D34-BE75-B854DE6A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54" y="2139473"/>
            <a:ext cx="1590292" cy="15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liver, fast, shipping, truck icon">
            <a:extLst>
              <a:ext uri="{FF2B5EF4-FFF2-40B4-BE49-F238E27FC236}">
                <a16:creationId xmlns:a16="http://schemas.microsoft.com/office/drawing/2014/main" id="{BF3D6E7C-C1CE-4B00-852D-9C9C286B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8" y="1782495"/>
            <a:ext cx="1947270" cy="19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ox, product icon">
            <a:extLst>
              <a:ext uri="{FF2B5EF4-FFF2-40B4-BE49-F238E27FC236}">
                <a16:creationId xmlns:a16="http://schemas.microsoft.com/office/drawing/2014/main" id="{3F495006-8F1F-4174-8F7A-775876E6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48" y="1194710"/>
            <a:ext cx="811306" cy="8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EDAD426-66CD-4D9C-A572-CD80C75EB5E6}"/>
              </a:ext>
            </a:extLst>
          </p:cNvPr>
          <p:cNvSpPr/>
          <p:nvPr/>
        </p:nvSpPr>
        <p:spPr>
          <a:xfrm>
            <a:off x="2659529" y="1942283"/>
            <a:ext cx="6932706" cy="458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Товар доставлен в торговую точку</a:t>
            </a:r>
          </a:p>
        </p:txBody>
      </p:sp>
      <p:pic>
        <p:nvPicPr>
          <p:cNvPr id="4106" name="Picture 10" descr="code, qr icon">
            <a:extLst>
              <a:ext uri="{FF2B5EF4-FFF2-40B4-BE49-F238E27FC236}">
                <a16:creationId xmlns:a16="http://schemas.microsoft.com/office/drawing/2014/main" id="{0700ACC1-EFC7-4D00-86A5-E0E0A3F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43" y="2614032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B5213765-7DBB-47DA-9E13-CA107E8BC287}"/>
              </a:ext>
            </a:extLst>
          </p:cNvPr>
          <p:cNvSpPr/>
          <p:nvPr/>
        </p:nvSpPr>
        <p:spPr>
          <a:xfrm>
            <a:off x="2629647" y="3073994"/>
            <a:ext cx="6932706" cy="458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Просканирован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5FB013C8-7A65-450C-AAAE-CF0DD332F8E2}"/>
              </a:ext>
            </a:extLst>
          </p:cNvPr>
          <p:cNvSpPr/>
          <p:nvPr/>
        </p:nvSpPr>
        <p:spPr>
          <a:xfrm>
            <a:off x="2659529" y="4223767"/>
            <a:ext cx="6932706" cy="458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ru-RU" dirty="0"/>
              <a:t>Создана накладная</a:t>
            </a: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A3DD77B1-B458-4467-B5DB-9FC57564D4FF}"/>
              </a:ext>
            </a:extLst>
          </p:cNvPr>
          <p:cNvSpPr/>
          <p:nvPr/>
        </p:nvSpPr>
        <p:spPr>
          <a:xfrm>
            <a:off x="2659529" y="5486512"/>
            <a:ext cx="6864873" cy="4582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4. Накладная подписана ЭП представителя торговой точки</a:t>
            </a:r>
          </a:p>
        </p:txBody>
      </p:sp>
      <p:pic>
        <p:nvPicPr>
          <p:cNvPr id="38" name="Picture 2" descr="https://www.rutoken.ru/resource/products/rutoken_ecp/gallery/rutoken_ecp_04.png">
            <a:extLst>
              <a:ext uri="{FF2B5EF4-FFF2-40B4-BE49-F238E27FC236}">
                <a16:creationId xmlns:a16="http://schemas.microsoft.com/office/drawing/2014/main" id="{3840B411-B43A-48AD-B866-A5BBC332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99" y="4911845"/>
            <a:ext cx="696537" cy="4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www.rutoken.ru/resource/products/rutoken_bluetooth/gallery/rutoken_bluetooth_02.png">
            <a:extLst>
              <a:ext uri="{FF2B5EF4-FFF2-40B4-BE49-F238E27FC236}">
                <a16:creationId xmlns:a16="http://schemas.microsoft.com/office/drawing/2014/main" id="{5BC1C7FA-9907-4B10-9CC1-FBB501BEB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/>
          <a:stretch/>
        </p:blipFill>
        <p:spPr bwMode="auto">
          <a:xfrm>
            <a:off x="5699068" y="4813756"/>
            <a:ext cx="464561" cy="5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www.rutoken.ru/resource/products/rutoken_sc/gallery/rutoken_sc_01.png">
            <a:extLst>
              <a:ext uri="{FF2B5EF4-FFF2-40B4-BE49-F238E27FC236}">
                <a16:creationId xmlns:a16="http://schemas.microsoft.com/office/drawing/2014/main" id="{14897376-6BCF-4C36-9125-B46F2ED4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7473">
            <a:off x="6033313" y="4880817"/>
            <a:ext cx="645060" cy="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ÐÐ°ÑÑÐ¸Ð½ÐºÐ¸ Ð¿Ð¾ Ð·Ð°Ð¿ÑÐ¾ÑÑ ÑÐ¼Ð°ÑÑÑÐ¾Ð½ ÑÑÐºÐ¸Ð·">
            <a:extLst>
              <a:ext uri="{FF2B5EF4-FFF2-40B4-BE49-F238E27FC236}">
                <a16:creationId xmlns:a16="http://schemas.microsoft.com/office/drawing/2014/main" id="{3CF05254-92C2-49CA-8855-A7FD84AB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8" y="4223767"/>
            <a:ext cx="1000961" cy="10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F470F-2059-43ED-9538-4C8C52E33C6C}"/>
              </a:ext>
            </a:extLst>
          </p:cNvPr>
          <p:cNvSpPr txBox="1"/>
          <p:nvPr/>
        </p:nvSpPr>
        <p:spPr>
          <a:xfrm>
            <a:off x="362175" y="5238582"/>
            <a:ext cx="226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5. Накладная + ЭП сохраняется для передачи в информационную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10683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17" y="2825482"/>
            <a:ext cx="10943366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DD2233"/>
                </a:solidFill>
                <a:latin typeface="+mn-lt"/>
              </a:rPr>
              <a:t>ПО-НАСТОЯЩЕМУ МОБИЛЬНАЯ ПОДПИСЬ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42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¼Ð°ÑÑÑÐ¾Ð½ ÑÑÐºÐ¸Ð·">
            <a:extLst>
              <a:ext uri="{FF2B5EF4-FFF2-40B4-BE49-F238E27FC236}">
                <a16:creationId xmlns:a16="http://schemas.microsoft.com/office/drawing/2014/main" id="{ECF46602-15C6-4DCD-AAD5-7651723B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39" y="567542"/>
            <a:ext cx="4012271" cy="40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rutoken.ru/resource/products/rutoken_bluetooth/gallery/rutoken_bluetooth_01.png">
            <a:extLst>
              <a:ext uri="{FF2B5EF4-FFF2-40B4-BE49-F238E27FC236}">
                <a16:creationId xmlns:a16="http://schemas.microsoft.com/office/drawing/2014/main" id="{281DC91A-4460-4B40-A3F9-D049C430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745"/>
            <a:ext cx="3296402" cy="23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bluetooth">
            <a:extLst>
              <a:ext uri="{FF2B5EF4-FFF2-40B4-BE49-F238E27FC236}">
                <a16:creationId xmlns:a16="http://schemas.microsoft.com/office/drawing/2014/main" id="{03E34859-4E84-41EA-BC44-72CD9A0E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28" y="2159541"/>
            <a:ext cx="1108344" cy="1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nfc">
            <a:extLst>
              <a:ext uri="{FF2B5EF4-FFF2-40B4-BE49-F238E27FC236}">
                <a16:creationId xmlns:a16="http://schemas.microsoft.com/office/drawing/2014/main" id="{D5C5568F-DAA3-4EA7-AED0-56809FE3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71" y="2231160"/>
            <a:ext cx="3373066" cy="12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193A7-D447-4194-A861-99C5024E11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64" t="1117" r="3620" b="2755"/>
          <a:stretch/>
        </p:blipFill>
        <p:spPr>
          <a:xfrm rot="210695">
            <a:off x="8637448" y="1983544"/>
            <a:ext cx="2570424" cy="17744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7E1A24-C5B5-430C-A392-7AFE58359432}"/>
              </a:ext>
            </a:extLst>
          </p:cNvPr>
          <p:cNvSpPr/>
          <p:nvPr/>
        </p:nvSpPr>
        <p:spPr>
          <a:xfrm>
            <a:off x="8540887" y="3648635"/>
            <a:ext cx="3265033" cy="48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5C45086-8A78-459F-8892-82F81F730C72}"/>
              </a:ext>
            </a:extLst>
          </p:cNvPr>
          <p:cNvSpPr/>
          <p:nvPr/>
        </p:nvSpPr>
        <p:spPr>
          <a:xfrm>
            <a:off x="8576777" y="1595985"/>
            <a:ext cx="3056423" cy="48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34D3E2-BBCF-435D-996F-A231B88BC7B2}"/>
              </a:ext>
            </a:extLst>
          </p:cNvPr>
          <p:cNvSpPr/>
          <p:nvPr/>
        </p:nvSpPr>
        <p:spPr>
          <a:xfrm>
            <a:off x="8214360" y="1681480"/>
            <a:ext cx="523240" cy="2851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A6A730E-A852-432D-9F57-740697B37BF3}"/>
              </a:ext>
            </a:extLst>
          </p:cNvPr>
          <p:cNvSpPr/>
          <p:nvPr/>
        </p:nvSpPr>
        <p:spPr>
          <a:xfrm>
            <a:off x="11064240" y="1580745"/>
            <a:ext cx="523240" cy="2851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A5EA118-76F6-403A-B7CF-1A19D8B97EE9}"/>
              </a:ext>
            </a:extLst>
          </p:cNvPr>
          <p:cNvSpPr/>
          <p:nvPr/>
        </p:nvSpPr>
        <p:spPr>
          <a:xfrm>
            <a:off x="8576778" y="1996440"/>
            <a:ext cx="2683026" cy="1769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2DDF95-51C5-4A09-A970-7C49DBA7C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155" y="4446638"/>
            <a:ext cx="2306320" cy="17297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90F0A7-7ED7-4DB0-B3AB-FDFEAC81B78F}"/>
              </a:ext>
            </a:extLst>
          </p:cNvPr>
          <p:cNvSpPr txBox="1"/>
          <p:nvPr/>
        </p:nvSpPr>
        <p:spPr>
          <a:xfrm>
            <a:off x="5126474" y="5858970"/>
            <a:ext cx="103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Type-C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2FA0EC-FF87-42CF-A6C8-F6BD4071B73E}"/>
              </a:ext>
            </a:extLst>
          </p:cNvPr>
          <p:cNvSpPr txBox="1"/>
          <p:nvPr/>
        </p:nvSpPr>
        <p:spPr>
          <a:xfrm>
            <a:off x="9701948" y="4046344"/>
            <a:ext cx="103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NFC</a:t>
            </a:r>
            <a:endParaRPr lang="ru-RU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4A063B-A69F-4AD1-94B5-039BB687DBF3}"/>
              </a:ext>
            </a:extLst>
          </p:cNvPr>
          <p:cNvSpPr txBox="1"/>
          <p:nvPr/>
        </p:nvSpPr>
        <p:spPr>
          <a:xfrm>
            <a:off x="1648201" y="3990464"/>
            <a:ext cx="113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Bluetooth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331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479" y="44093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Контактная информация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60773" y="2021468"/>
            <a:ext cx="4020616" cy="3961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175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Андрей Игнатов</a:t>
            </a:r>
          </a:p>
          <a:p>
            <a:pPr marL="3175">
              <a:spcBef>
                <a:spcPct val="20000"/>
              </a:spcBef>
              <a:defRPr/>
            </a:pPr>
            <a:endParaRPr lang="en-US" b="1" dirty="0">
              <a:solidFill>
                <a:srgbClr val="DD2233"/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  <a:p>
            <a:pPr marL="3175">
              <a:spcBef>
                <a:spcPct val="20000"/>
              </a:spcBef>
              <a:defRPr/>
            </a:pPr>
            <a:r>
              <a:rPr lang="ru-RU" b="1" dirty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Электронная почта:</a:t>
            </a:r>
          </a:p>
          <a:p>
            <a:r>
              <a:rPr lang="en-US" dirty="0"/>
              <a:t> ai@Rutoken.ru</a:t>
            </a:r>
            <a:endParaRPr lang="en-US" dirty="0">
              <a:solidFill>
                <a:srgbClr val="4D4D4D"/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  <a:p>
            <a:pPr marL="3175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Сайты:</a:t>
            </a:r>
            <a:endParaRPr lang="en-US" b="1" dirty="0">
              <a:solidFill>
                <a:srgbClr val="DD2233"/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  <a:p>
            <a:pPr marL="185738" lvl="1">
              <a:spcBef>
                <a:spcPct val="20000"/>
              </a:spcBef>
              <a:defRPr/>
            </a:pPr>
            <a:r>
              <a:rPr lang="en-US" dirty="0">
                <a:solidFill>
                  <a:srgbClr val="4D4D4D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www.rutoken.ru</a:t>
            </a:r>
          </a:p>
          <a:p>
            <a:pPr marL="185738" lvl="1">
              <a:spcBef>
                <a:spcPct val="20000"/>
              </a:spcBef>
              <a:defRPr/>
            </a:pPr>
            <a:r>
              <a:rPr lang="en-US" dirty="0">
                <a:solidFill>
                  <a:srgbClr val="4D4D4D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www.aktiv-company.ru</a:t>
            </a:r>
          </a:p>
          <a:p>
            <a:pPr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DD2233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Телефон:</a:t>
            </a:r>
            <a:endParaRPr lang="ru-RU" dirty="0">
              <a:solidFill>
                <a:srgbClr val="DD2233"/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  <a:p>
            <a:pPr marL="185738" lvl="1">
              <a:spcBef>
                <a:spcPct val="20000"/>
              </a:spcBef>
              <a:defRPr/>
            </a:pPr>
            <a:r>
              <a:rPr lang="en-US" dirty="0">
                <a:solidFill>
                  <a:srgbClr val="4D4D4D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+7 968 813-49-28</a:t>
            </a:r>
          </a:p>
          <a:p>
            <a:pPr marL="185738" lvl="1">
              <a:spcBef>
                <a:spcPct val="20000"/>
              </a:spcBef>
              <a:defRPr/>
            </a:pPr>
            <a:r>
              <a:rPr lang="en-US" dirty="0">
                <a:solidFill>
                  <a:srgbClr val="4D4D4D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+7 495 925-77-90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43" y="2021468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О компании Актив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CB6568-3489-4D71-A2C1-6889B8E69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95" y="1575197"/>
            <a:ext cx="4984205" cy="47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1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Как обычно используется ЭП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8" y="1770843"/>
            <a:ext cx="9369313" cy="405805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Квалифицированная ЭП для взаимодействия с органами власти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Подписание заявок на электронные торги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Внутренний документооборот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мы сейчас поговорим о необычных задачах…</a:t>
            </a:r>
          </a:p>
          <a:p>
            <a:pPr marL="0" indent="0">
              <a:spcBef>
                <a:spcPts val="1500"/>
              </a:spcBef>
              <a:buClr>
                <a:schemeClr val="bg1">
                  <a:lumMod val="65000"/>
                </a:schemeClr>
              </a:buClr>
              <a:buNone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94" y="2137893"/>
            <a:ext cx="10515600" cy="2582214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DD2233"/>
                </a:solidFill>
                <a:latin typeface="+mn-lt"/>
              </a:rPr>
              <a:t>КЕЙС </a:t>
            </a:r>
            <a:r>
              <a:rPr lang="en-US" sz="5400" dirty="0">
                <a:solidFill>
                  <a:srgbClr val="DD2233"/>
                </a:solidFill>
                <a:latin typeface="+mn-lt"/>
              </a:rPr>
              <a:t>#</a:t>
            </a:r>
            <a:r>
              <a:rPr lang="ru-RU" sz="5400" dirty="0">
                <a:solidFill>
                  <a:srgbClr val="DD2233"/>
                </a:solidFill>
                <a:latin typeface="+mn-lt"/>
              </a:rPr>
              <a:t>1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370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Задача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8" y="1770843"/>
            <a:ext cx="9369313" cy="405805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Сотрудники должны подписывать нормативные документы, например, такие как:</a:t>
            </a:r>
          </a:p>
          <a:p>
            <a:pPr marL="817200" lvl="1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выезде на объект</a:t>
            </a:r>
          </a:p>
          <a:p>
            <a:pPr marL="817200" lvl="1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прибытии на объект</a:t>
            </a:r>
          </a:p>
          <a:p>
            <a:pPr marL="817200" lvl="1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прохождении инструктажа по технике безопасности</a:t>
            </a:r>
          </a:p>
          <a:p>
            <a:pPr marL="817200" lvl="1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выполнении работ 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Подписание происходит с помощью ПК в офисе или планшета / смартфона на объекте</a:t>
            </a:r>
          </a:p>
          <a:p>
            <a:pPr marL="0" indent="0">
              <a:spcBef>
                <a:spcPts val="1500"/>
              </a:spcBef>
              <a:buClr>
                <a:schemeClr val="bg1">
                  <a:lumMod val="65000"/>
                </a:schemeClr>
              </a:buClr>
              <a:buNone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0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Для кого, например, применимо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8" y="1770843"/>
            <a:ext cx="9369313" cy="405805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Энергетика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Медицина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Социальные работники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власти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Почтовые услуги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Промышленность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1500"/>
              </a:spcBef>
              <a:buClr>
                <a:schemeClr val="bg1">
                  <a:lumMod val="65000"/>
                </a:schemeClr>
              </a:buClr>
              <a:buNone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3" y="456932"/>
            <a:ext cx="10653643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Как работает</a:t>
            </a:r>
          </a:p>
        </p:txBody>
      </p:sp>
      <p:pic>
        <p:nvPicPr>
          <p:cNvPr id="1026" name="Picture 2" descr="hosting, rack, server icon">
            <a:extLst>
              <a:ext uri="{FF2B5EF4-FFF2-40B4-BE49-F238E27FC236}">
                <a16:creationId xmlns:a16="http://schemas.microsoft.com/office/drawing/2014/main" id="{ED3F005A-29FC-4D26-864F-ED2B6551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79" y="19500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F5ACC5-EF23-4F41-94E3-FFC1B7A1B882}"/>
              </a:ext>
            </a:extLst>
          </p:cNvPr>
          <p:cNvSpPr txBox="1"/>
          <p:nvPr/>
        </p:nvSpPr>
        <p:spPr>
          <a:xfrm>
            <a:off x="9713285" y="3182800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Система ЭДО</a:t>
            </a:r>
          </a:p>
        </p:txBody>
      </p:sp>
      <p:pic>
        <p:nvPicPr>
          <p:cNvPr id="1028" name="Picture 4" descr="computer, desktop, pc icon">
            <a:extLst>
              <a:ext uri="{FF2B5EF4-FFF2-40B4-BE49-F238E27FC236}">
                <a16:creationId xmlns:a16="http://schemas.microsoft.com/office/drawing/2014/main" id="{74DD65E8-44B7-46FD-A884-DE12FE68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05" y="2333985"/>
            <a:ext cx="759853" cy="7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nd, mockup, smartphone icon">
            <a:extLst>
              <a:ext uri="{FF2B5EF4-FFF2-40B4-BE49-F238E27FC236}">
                <a16:creationId xmlns:a16="http://schemas.microsoft.com/office/drawing/2014/main" id="{C1796B17-828F-4DCB-9AE8-E6DDE1A0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86" y="3818518"/>
            <a:ext cx="779172" cy="7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A349F4-286C-4F53-A226-04753E368CC8}"/>
              </a:ext>
            </a:extLst>
          </p:cNvPr>
          <p:cNvSpPr txBox="1"/>
          <p:nvPr/>
        </p:nvSpPr>
        <p:spPr>
          <a:xfrm>
            <a:off x="591848" y="3091006"/>
            <a:ext cx="205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Сотрудник в офисе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D71A0-7F9B-4D5E-B738-483C509D0CE5}"/>
              </a:ext>
            </a:extLst>
          </p:cNvPr>
          <p:cNvSpPr txBox="1"/>
          <p:nvPr/>
        </p:nvSpPr>
        <p:spPr>
          <a:xfrm>
            <a:off x="440520" y="4577227"/>
            <a:ext cx="23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Сотрудник на объекте</a:t>
            </a:r>
          </a:p>
        </p:txBody>
      </p:sp>
      <p:pic>
        <p:nvPicPr>
          <p:cNvPr id="1034" name="Picture 10" descr="certification, data, data storage, hosting, network server, web icon">
            <a:extLst>
              <a:ext uri="{FF2B5EF4-FFF2-40B4-BE49-F238E27FC236}">
                <a16:creationId xmlns:a16="http://schemas.microsoft.com/office/drawing/2014/main" id="{0FE4EEEB-077A-4583-B903-CC11C449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300" y="4304320"/>
            <a:ext cx="1079679" cy="107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197BEB-60B8-469C-B511-E1361644CEC4}"/>
              </a:ext>
            </a:extLst>
          </p:cNvPr>
          <p:cNvSpPr txBox="1"/>
          <p:nvPr/>
        </p:nvSpPr>
        <p:spPr>
          <a:xfrm>
            <a:off x="9513663" y="5483911"/>
            <a:ext cx="191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Удостоверяющий Центр</a:t>
            </a:r>
          </a:p>
        </p:txBody>
      </p:sp>
      <p:pic>
        <p:nvPicPr>
          <p:cNvPr id="1036" name="Picture 12" descr="certificate, document, sign icon">
            <a:extLst>
              <a:ext uri="{FF2B5EF4-FFF2-40B4-BE49-F238E27FC236}">
                <a16:creationId xmlns:a16="http://schemas.microsoft.com/office/drawing/2014/main" id="{EADF9F11-23C9-4D6C-A8E8-B98F8678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71" y="3804815"/>
            <a:ext cx="1448567" cy="14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ocess, time, work icon">
            <a:extLst>
              <a:ext uri="{FF2B5EF4-FFF2-40B4-BE49-F238E27FC236}">
                <a16:creationId xmlns:a16="http://schemas.microsoft.com/office/drawing/2014/main" id="{5FE40BFA-9211-48FE-AEBF-E10D5806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53" y="4454096"/>
            <a:ext cx="845149" cy="8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FFA7DD-F994-4053-804A-9CAA4D7C5D40}"/>
              </a:ext>
            </a:extLst>
          </p:cNvPr>
          <p:cNvSpPr txBox="1"/>
          <p:nvPr/>
        </p:nvSpPr>
        <p:spPr>
          <a:xfrm>
            <a:off x="4660670" y="5299245"/>
            <a:ext cx="319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Квалифицированная электронная подпись с меткой времени</a:t>
            </a:r>
          </a:p>
        </p:txBody>
      </p:sp>
      <p:pic>
        <p:nvPicPr>
          <p:cNvPr id="1044" name="Picture 20" descr="checklist, clipboard, task icon">
            <a:extLst>
              <a:ext uri="{FF2B5EF4-FFF2-40B4-BE49-F238E27FC236}">
                <a16:creationId xmlns:a16="http://schemas.microsoft.com/office/drawing/2014/main" id="{23C353DD-B589-44F8-B61A-4EC0C91FA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17398" r="24140" b="7421"/>
          <a:stretch/>
        </p:blipFill>
        <p:spPr bwMode="auto">
          <a:xfrm>
            <a:off x="5680747" y="1381556"/>
            <a:ext cx="1157844" cy="16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047E06-5765-4932-A84B-640312924ADE}"/>
              </a:ext>
            </a:extLst>
          </p:cNvPr>
          <p:cNvSpPr txBox="1"/>
          <p:nvPr/>
        </p:nvSpPr>
        <p:spPr>
          <a:xfrm>
            <a:off x="4763701" y="3063191"/>
            <a:ext cx="319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Юридически значимый электронный документ</a:t>
            </a:r>
          </a:p>
        </p:txBody>
      </p:sp>
      <p:pic>
        <p:nvPicPr>
          <p:cNvPr id="1050" name="Picture 26" descr="https://www.rutoken.ru/resource/products/rutoken_ecp/gallery/rutoken_ecp_01.png">
            <a:extLst>
              <a:ext uri="{FF2B5EF4-FFF2-40B4-BE49-F238E27FC236}">
                <a16:creationId xmlns:a16="http://schemas.microsoft.com/office/drawing/2014/main" id="{3DC71627-A80D-4327-B28E-812BB6D4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42" y="3093838"/>
            <a:ext cx="1503960" cy="10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358C8B-2B45-49AD-A82A-094669933B59}"/>
              </a:ext>
            </a:extLst>
          </p:cNvPr>
          <p:cNvSpPr txBox="1"/>
          <p:nvPr/>
        </p:nvSpPr>
        <p:spPr>
          <a:xfrm>
            <a:off x="2498199" y="3944511"/>
            <a:ext cx="103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Рутокен</a:t>
            </a:r>
            <a:endParaRPr lang="ru-RU" b="1" dirty="0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BDBA112C-1B05-4B9B-AD9F-B370978B07A4}"/>
              </a:ext>
            </a:extLst>
          </p:cNvPr>
          <p:cNvSpPr/>
          <p:nvPr/>
        </p:nvSpPr>
        <p:spPr>
          <a:xfrm>
            <a:off x="7543799" y="4572407"/>
            <a:ext cx="1969863" cy="476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4. Проверка</a:t>
            </a: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09FD56CD-6D00-4E45-9E56-253AA57D39DB}"/>
              </a:ext>
            </a:extLst>
          </p:cNvPr>
          <p:cNvSpPr/>
          <p:nvPr/>
        </p:nvSpPr>
        <p:spPr>
          <a:xfrm>
            <a:off x="3581353" y="3590311"/>
            <a:ext cx="1859157" cy="52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Подписание</a:t>
            </a:r>
          </a:p>
        </p:txBody>
      </p:sp>
      <p:sp>
        <p:nvSpPr>
          <p:cNvPr id="35" name="Стрелка: влево 34">
            <a:extLst>
              <a:ext uri="{FF2B5EF4-FFF2-40B4-BE49-F238E27FC236}">
                <a16:creationId xmlns:a16="http://schemas.microsoft.com/office/drawing/2014/main" id="{00CEED3A-6BFD-4CC7-85F2-CE81FD7A53BC}"/>
              </a:ext>
            </a:extLst>
          </p:cNvPr>
          <p:cNvSpPr/>
          <p:nvPr/>
        </p:nvSpPr>
        <p:spPr>
          <a:xfrm>
            <a:off x="7412475" y="1900422"/>
            <a:ext cx="1969863" cy="476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Получение</a:t>
            </a: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8B62F239-1B04-41B7-8A20-612D53E0FD7B}"/>
              </a:ext>
            </a:extLst>
          </p:cNvPr>
          <p:cNvSpPr/>
          <p:nvPr/>
        </p:nvSpPr>
        <p:spPr>
          <a:xfrm>
            <a:off x="7412475" y="2496729"/>
            <a:ext cx="1969863" cy="52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Сохранение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332554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94" y="2137893"/>
            <a:ext cx="10515600" cy="2582214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DD2233"/>
                </a:solidFill>
                <a:latin typeface="+mn-lt"/>
              </a:rPr>
              <a:t>КЕЙС </a:t>
            </a:r>
            <a:r>
              <a:rPr lang="en-US" sz="5400" dirty="0">
                <a:solidFill>
                  <a:srgbClr val="DD2233"/>
                </a:solidFill>
                <a:latin typeface="+mn-lt"/>
              </a:rPr>
              <a:t>#2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78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4" y="45693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DD2233"/>
                </a:solidFill>
                <a:latin typeface="+mn-lt"/>
              </a:rPr>
              <a:t>Задача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957046F-8443-E14C-B758-0F38DB29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8" y="1770843"/>
            <a:ext cx="9369313" cy="405805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организовать юридически значимый электронный документооборот в «полевых условиях»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создать накладную на сельскохозяйственный продукт, собираемый на поле и подписать её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отслеживать движение продукта – приемный пункт, элеватор, база и подписывать вносимые изменения</a:t>
            </a:r>
          </a:p>
          <a:p>
            <a:pPr marL="360000" indent="-360000">
              <a:spcBef>
                <a:spcPts val="1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Рабочим местом сотрудника является смартфон / планшет без доступа к сети</a:t>
            </a:r>
          </a:p>
          <a:p>
            <a:pPr marL="0" indent="0">
              <a:spcBef>
                <a:spcPts val="1500"/>
              </a:spcBef>
              <a:buClr>
                <a:schemeClr val="bg1">
                  <a:lumMod val="65000"/>
                </a:schemeClr>
              </a:buClr>
              <a:buNone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85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A89B0DE8416C4D876FFFEA5F9B2278" ma:contentTypeVersion="11" ma:contentTypeDescription="Создание документа." ma:contentTypeScope="" ma:versionID="d2bac14fe2af694e07da6c6c8f7a2181">
  <xsd:schema xmlns:xsd="http://www.w3.org/2001/XMLSchema" xmlns:xs="http://www.w3.org/2001/XMLSchema" xmlns:p="http://schemas.microsoft.com/office/2006/metadata/properties" xmlns:ns2="a83e8710-f6e5-46a6-9c0d-dc56b2fd10f4" xmlns:ns3="df35e43c-8ef9-4f7b-af58-4d1dc73a3b6d" targetNamespace="http://schemas.microsoft.com/office/2006/metadata/properties" ma:root="true" ma:fieldsID="82c8851a7a8fff792b168960e0e6cc8d" ns2:_="" ns3:_="">
    <xsd:import namespace="a83e8710-f6e5-46a6-9c0d-dc56b2fd10f4"/>
    <xsd:import namespace="df35e43c-8ef9-4f7b-af58-4d1dc73a3b6d"/>
    <xsd:element name="properties">
      <xsd:complexType>
        <xsd:sequence>
          <xsd:element name="documentManagement">
            <xsd:complexType>
              <xsd:all>
                <xsd:element ref="ns2:_x0414__x0430__x0442__x043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8710-f6e5-46a6-9c0d-dc56b2fd10f4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8" nillable="true" ma:displayName="Дата" ma:format="DateOnly" ma:internalName="_x0414__x0430__x0442__x0430_">
      <xsd:simpleType>
        <xsd:restriction base="dms:DateTim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5e43c-8ef9-4f7b-af58-4d1dc73a3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83e8710-f6e5-46a6-9c0d-dc56b2fd10f4" xsi:nil="true"/>
  </documentManagement>
</p:properties>
</file>

<file path=customXml/itemProps1.xml><?xml version="1.0" encoding="utf-8"?>
<ds:datastoreItem xmlns:ds="http://schemas.openxmlformats.org/officeDocument/2006/customXml" ds:itemID="{DCBDC51D-30AA-4770-A92B-69EB2377FE84}"/>
</file>

<file path=customXml/itemProps2.xml><?xml version="1.0" encoding="utf-8"?>
<ds:datastoreItem xmlns:ds="http://schemas.openxmlformats.org/officeDocument/2006/customXml" ds:itemID="{2B0C8EC2-78FD-49E8-BE78-E079A84DEE92}"/>
</file>

<file path=customXml/itemProps3.xml><?xml version="1.0" encoding="utf-8"?>
<ds:datastoreItem xmlns:ds="http://schemas.openxmlformats.org/officeDocument/2006/customXml" ds:itemID="{3E3B2F48-AD3B-4184-9F40-F14D625C2E4D}"/>
</file>

<file path=docProps/app.xml><?xml version="1.0" encoding="utf-8"?>
<Properties xmlns="http://schemas.openxmlformats.org/officeDocument/2006/extended-properties" xmlns:vt="http://schemas.openxmlformats.org/officeDocument/2006/docPropsVTypes">
  <TotalTime>9328</TotalTime>
  <Words>398</Words>
  <Application>Microsoft Office PowerPoint</Application>
  <PresentationFormat>Широкоэкранный</PresentationFormat>
  <Paragraphs>98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О компании Актив</vt:lpstr>
      <vt:lpstr>Как обычно используется ЭП</vt:lpstr>
      <vt:lpstr>КЕЙС #1</vt:lpstr>
      <vt:lpstr>Задача</vt:lpstr>
      <vt:lpstr>Для кого, например, применимо</vt:lpstr>
      <vt:lpstr>Как работает</vt:lpstr>
      <vt:lpstr>КЕЙС #2</vt:lpstr>
      <vt:lpstr>Задача</vt:lpstr>
      <vt:lpstr>Для кого, например, применимо</vt:lpstr>
      <vt:lpstr>Как работает</vt:lpstr>
      <vt:lpstr>КЕЙС #3</vt:lpstr>
      <vt:lpstr>Задача</vt:lpstr>
      <vt:lpstr>Как работает</vt:lpstr>
      <vt:lpstr>ПО-НАСТОЯЩЕМУ МОБИЛЬНАЯ ПОДПИСЬ</vt:lpstr>
      <vt:lpstr>Презентация PowerPoint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Андрей Игнатов</cp:lastModifiedBy>
  <cp:revision>185</cp:revision>
  <dcterms:created xsi:type="dcterms:W3CDTF">2018-03-18T11:27:31Z</dcterms:created>
  <dcterms:modified xsi:type="dcterms:W3CDTF">2019-09-19T02:35:47Z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0x010100B9A89B0DE8416C4D876FFFEA5F9B2278</vt:lpwstr>
  </property>
</Properties>
</file>