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71" r:id="rId5"/>
    <p:sldId id="318" r:id="rId6"/>
    <p:sldId id="363" r:id="rId7"/>
    <p:sldId id="343" r:id="rId8"/>
    <p:sldId id="356" r:id="rId9"/>
    <p:sldId id="346" r:id="rId10"/>
    <p:sldId id="364" r:id="rId11"/>
    <p:sldId id="366" r:id="rId12"/>
    <p:sldId id="367" r:id="rId13"/>
    <p:sldId id="359" r:id="rId14"/>
    <p:sldId id="365" r:id="rId15"/>
    <p:sldId id="361" r:id="rId16"/>
    <p:sldId id="278" r:id="rId17"/>
    <p:sldId id="287" r:id="rId1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роль Андрей Алексеевич" initials="КАА" lastIdx="5" clrIdx="0">
    <p:extLst>
      <p:ext uri="{19B8F6BF-5375-455C-9EA6-DF929625EA0E}">
        <p15:presenceInfo xmlns:p15="http://schemas.microsoft.com/office/powerpoint/2012/main" userId="S-1-5-21-596323086-39334571-915851860-48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1C8F"/>
    <a:srgbClr val="87189D"/>
    <a:srgbClr val="FF8200"/>
    <a:srgbClr val="CE0F69"/>
    <a:srgbClr val="5C068C"/>
    <a:srgbClr val="BB16A3"/>
    <a:srgbClr val="FFFFFF"/>
    <a:srgbClr val="FC4C02"/>
    <a:srgbClr val="BF0D3E"/>
    <a:srgbClr val="DA2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4"/>
    <p:restoredTop sz="93221" autoAdjust="0"/>
  </p:normalViewPr>
  <p:slideViewPr>
    <p:cSldViewPr snapToObjects="1" showGuides="1">
      <p:cViewPr varScale="1">
        <p:scale>
          <a:sx n="109" d="100"/>
          <a:sy n="109" d="100"/>
        </p:scale>
        <p:origin x="126" y="2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 showGuides="1">
      <p:cViewPr varScale="1">
        <p:scale>
          <a:sx n="98" d="100"/>
          <a:sy n="98" d="100"/>
        </p:scale>
        <p:origin x="-3516" y="-114"/>
      </p:cViewPr>
      <p:guideLst>
        <p:guide orient="horz" pos="2880"/>
        <p:guide pos="216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пирина Олеся Валерьевна" userId="eab48696-92e2-4a82-ba21-f0cf70651098" providerId="ADAL" clId="{CB246CFB-FC6D-4130-8FC2-1E5E6F9FF42D}"/>
    <pc:docChg chg="modSld">
      <pc:chgData name="Спирина Олеся Валерьевна" userId="eab48696-92e2-4a82-ba21-f0cf70651098" providerId="ADAL" clId="{CB246CFB-FC6D-4130-8FC2-1E5E6F9FF42D}" dt="2019-09-25T10:07:34.113" v="0" actId="1076"/>
      <pc:docMkLst>
        <pc:docMk/>
      </pc:docMkLst>
      <pc:sldChg chg="modSp">
        <pc:chgData name="Спирина Олеся Валерьевна" userId="eab48696-92e2-4a82-ba21-f0cf70651098" providerId="ADAL" clId="{CB246CFB-FC6D-4130-8FC2-1E5E6F9FF42D}" dt="2019-09-25T10:07:34.113" v="0" actId="1076"/>
        <pc:sldMkLst>
          <pc:docMk/>
          <pc:sldMk cId="2333272539" sldId="364"/>
        </pc:sldMkLst>
        <pc:spChg chg="mod">
          <ac:chgData name="Спирина Олеся Валерьевна" userId="eab48696-92e2-4a82-ba21-f0cf70651098" providerId="ADAL" clId="{CB246CFB-FC6D-4130-8FC2-1E5E6F9FF42D}" dt="2019-09-25T10:07:34.113" v="0" actId="1076"/>
          <ac:spMkLst>
            <pc:docMk/>
            <pc:sldMk cId="2333272539" sldId="364"/>
            <ac:spMk id="4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6DA72-8005-488D-BBE4-4750CC5AAD1E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91DC4-ECE2-4AD2-B927-D1DB97B271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028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91DC4-ECE2-4AD2-B927-D1DB97B271B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063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91DC4-ECE2-4AD2-B927-D1DB97B271B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918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91DC4-ECE2-4AD2-B927-D1DB97B271B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580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91DC4-ECE2-4AD2-B927-D1DB97B271B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860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91DC4-ECE2-4AD2-B927-D1DB97B271B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8276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91DC4-ECE2-4AD2-B927-D1DB97B271B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905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91DC4-ECE2-4AD2-B927-D1DB97B271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306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91DC4-ECE2-4AD2-B927-D1DB97B271B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235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91DC4-ECE2-4AD2-B927-D1DB97B271B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710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91DC4-ECE2-4AD2-B927-D1DB97B271B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218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91DC4-ECE2-4AD2-B927-D1DB97B271B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0424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91DC4-ECE2-4AD2-B927-D1DB97B271B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770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91DC4-ECE2-4AD2-B927-D1DB97B271B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737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B91DC4-ECE2-4AD2-B927-D1DB97B271B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17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8DE8-7604-4E7B-9A0B-2CCCA3E32F76}" type="datetimeFigureOut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9A01-94CA-4498-9CB3-6148DD13C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8DE8-7604-4E7B-9A0B-2CCCA3E32F76}" type="datetimeFigureOut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9A01-94CA-4498-9CB3-6148DD13C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8DE8-7604-4E7B-9A0B-2CCCA3E32F76}" type="datetimeFigureOut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9A01-94CA-4498-9CB3-6148DD13C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8DE8-7604-4E7B-9A0B-2CCCA3E32F76}" type="datetimeFigureOut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9A01-94CA-4498-9CB3-6148DD13C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8DE8-7604-4E7B-9A0B-2CCCA3E32F76}" type="datetimeFigureOut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9A01-94CA-4498-9CB3-6148DD13C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8DE8-7604-4E7B-9A0B-2CCCA3E32F76}" type="datetimeFigureOut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9A01-94CA-4498-9CB3-6148DD13C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8DE8-7604-4E7B-9A0B-2CCCA3E32F76}" type="datetimeFigureOut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9A01-94CA-4498-9CB3-6148DD13C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8DE8-7604-4E7B-9A0B-2CCCA3E32F76}" type="datetimeFigureOut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9A01-94CA-4498-9CB3-6148DD13C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8DE8-7604-4E7B-9A0B-2CCCA3E32F76}" type="datetimeFigureOut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9A01-94CA-4498-9CB3-6148DD13C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8DE8-7604-4E7B-9A0B-2CCCA3E32F76}" type="datetimeFigureOut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9A01-94CA-4498-9CB3-6148DD13C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18DE8-7604-4E7B-9A0B-2CCCA3E32F76}" type="datetimeFigureOut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9A01-94CA-4498-9CB3-6148DD13C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18DE8-7604-4E7B-9A0B-2CCCA3E32F76}" type="datetimeFigureOut">
              <a:rPr lang="ru-RU" smtClean="0"/>
              <a:pPr/>
              <a:t>25.09.2019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09A01-94CA-4498-9CB3-6148DD13C0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0" y="360000"/>
            <a:ext cx="9144000" cy="792000"/>
            <a:chOff x="0" y="360000"/>
            <a:chExt cx="9144000" cy="792000"/>
          </a:xfrm>
        </p:grpSpPr>
        <p:sp>
          <p:nvSpPr>
            <p:cNvPr id="33" name="Прямоугольник 32"/>
            <p:cNvSpPr/>
            <p:nvPr/>
          </p:nvSpPr>
          <p:spPr>
            <a:xfrm flipH="1">
              <a:off x="0" y="360000"/>
              <a:ext cx="6768000" cy="792000"/>
            </a:xfrm>
            <a:prstGeom prst="rect">
              <a:avLst/>
            </a:prstGeom>
            <a:solidFill>
              <a:srgbClr val="FF8200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0" tIns="180000" rIns="180000" bIns="180000" rtlCol="0" anchor="ctr" anchorCtr="0">
              <a:noAutofit/>
            </a:bodyPr>
            <a:lstStyle/>
            <a:p>
              <a:endParaRPr lang="en-US" sz="16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 flipH="1">
              <a:off x="6768000" y="360000"/>
              <a:ext cx="792000" cy="792000"/>
            </a:xfrm>
            <a:prstGeom prst="rect">
              <a:avLst/>
            </a:prstGeom>
            <a:solidFill>
              <a:srgbClr val="FC4C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 flipH="1">
              <a:off x="7560000" y="360000"/>
              <a:ext cx="792000" cy="792000"/>
            </a:xfrm>
            <a:prstGeom prst="rect">
              <a:avLst/>
            </a:prstGeom>
            <a:solidFill>
              <a:srgbClr val="DA291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 flipH="1">
              <a:off x="8352000" y="360000"/>
              <a:ext cx="792000" cy="792000"/>
            </a:xfrm>
            <a:prstGeom prst="rect">
              <a:avLst/>
            </a:prstGeom>
            <a:solidFill>
              <a:srgbClr val="BF0D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0" y="1437794"/>
            <a:ext cx="9072600" cy="2170471"/>
          </a:xfrm>
          <a:prstGeom prst="rect">
            <a:avLst/>
          </a:prstGeom>
          <a:noFill/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360000" rIns="0" bIns="360000" rtlCol="0" anchor="ctr">
            <a:noAutofit/>
          </a:bodyPr>
          <a:lstStyle/>
          <a:p>
            <a:pPr algn="ctr"/>
            <a:r>
              <a:rPr lang="ru-RU" sz="2400" b="1" dirty="0">
                <a:solidFill>
                  <a:srgbClr val="171C8F"/>
                </a:solidFill>
                <a:latin typeface="Arial" pitchFamily="34" charset="0"/>
                <a:cs typeface="Arial" pitchFamily="34" charset="0"/>
              </a:rPr>
              <a:t>Автоматизация МФЦ. Электронное</a:t>
            </a:r>
          </a:p>
          <a:p>
            <a:pPr algn="ctr"/>
            <a:r>
              <a:rPr lang="ru-RU" sz="2400" b="1" dirty="0">
                <a:solidFill>
                  <a:srgbClr val="171C8F"/>
                </a:solidFill>
                <a:latin typeface="Arial" pitchFamily="34" charset="0"/>
                <a:cs typeface="Arial" pitchFamily="34" charset="0"/>
              </a:rPr>
              <a:t> взаимодействие МФЦ с РОИВ и ОМСУ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3353248"/>
            <a:ext cx="6768000" cy="1219474"/>
          </a:xfrm>
          <a:prstGeom prst="rect">
            <a:avLst/>
          </a:prstGeom>
          <a:noFill/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540000" rIns="0" bIns="180000" rtlCol="0" anchor="ctr" anchorCtr="0">
            <a:spAutoFit/>
          </a:bodyPr>
          <a:lstStyle/>
          <a:p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Король Андрей Алексеевич</a:t>
            </a:r>
          </a:p>
          <a:p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Специалист по проектной деятельности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0" y="4603500"/>
            <a:ext cx="9144000" cy="180000"/>
            <a:chOff x="0" y="4963500"/>
            <a:chExt cx="9144000" cy="1800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2376000" y="4963500"/>
              <a:ext cx="6768000" cy="180000"/>
            </a:xfrm>
            <a:prstGeom prst="rect">
              <a:avLst/>
            </a:prstGeom>
            <a:solidFill>
              <a:srgbClr val="BB16A3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b" anchorCtr="0">
              <a:noAutofit/>
            </a:bodyPr>
            <a:lstStyle/>
            <a:p>
              <a:endParaRPr lang="ru-RU" sz="1200" dirty="0">
                <a:solidFill>
                  <a:srgbClr val="FFFFFF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584000" y="4963500"/>
              <a:ext cx="792000" cy="18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792000" y="4963500"/>
              <a:ext cx="792000" cy="18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0" y="4963500"/>
              <a:ext cx="792000" cy="180000"/>
            </a:xfrm>
            <a:prstGeom prst="rect">
              <a:avLst/>
            </a:prstGeom>
            <a:solidFill>
              <a:srgbClr val="171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</p:grpSp>
      <p:pic>
        <p:nvPicPr>
          <p:cNvPr id="32" name="Рисунок 31" descr="Logo-Color-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3825" y="3671375"/>
            <a:ext cx="1788426" cy="720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2"/>
          <p:cNvGrpSpPr/>
          <p:nvPr/>
        </p:nvGrpSpPr>
        <p:grpSpPr>
          <a:xfrm>
            <a:off x="0" y="0"/>
            <a:ext cx="9144000" cy="540260"/>
            <a:chOff x="0" y="0"/>
            <a:chExt cx="9144000" cy="540260"/>
          </a:xfrm>
        </p:grpSpPr>
        <p:sp>
          <p:nvSpPr>
            <p:cNvPr id="29" name="Прямоугольник 28"/>
            <p:cNvSpPr/>
            <p:nvPr/>
          </p:nvSpPr>
          <p:spPr>
            <a:xfrm flipH="1">
              <a:off x="0" y="0"/>
              <a:ext cx="6768000" cy="540000"/>
            </a:xfrm>
            <a:prstGeom prst="rect">
              <a:avLst/>
            </a:prstGeom>
            <a:solidFill>
              <a:srgbClr val="171C8F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0" tIns="180000" rIns="180000" bIns="180000" rtlCol="0" anchor="ctr" anchorCtr="0">
              <a:noAutofit/>
            </a:bodyPr>
            <a:lstStyle/>
            <a:p>
              <a:r>
                <a:rPr lang="ru-RU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АИС МФЦ. Отчетность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 flipH="1">
              <a:off x="6768000" y="260"/>
              <a:ext cx="792000" cy="54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 flipH="1">
              <a:off x="7560000" y="260"/>
              <a:ext cx="792000" cy="54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 flipH="1">
              <a:off x="8352000" y="0"/>
              <a:ext cx="792000" cy="540000"/>
            </a:xfrm>
            <a:prstGeom prst="rect">
              <a:avLst/>
            </a:prstGeom>
            <a:solidFill>
              <a:srgbClr val="BB1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pic>
          <p:nvPicPr>
            <p:cNvPr id="52" name="Рисунок 51" descr="EOS-White-RGB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50000" y="72000"/>
              <a:ext cx="396000" cy="396000"/>
            </a:xfrm>
            <a:prstGeom prst="rect">
              <a:avLst/>
            </a:prstGeom>
          </p:spPr>
        </p:pic>
      </p:grpSp>
      <p:grpSp>
        <p:nvGrpSpPr>
          <p:cNvPr id="3" name="Группа 13"/>
          <p:cNvGrpSpPr/>
          <p:nvPr/>
        </p:nvGrpSpPr>
        <p:grpSpPr>
          <a:xfrm>
            <a:off x="0" y="4963500"/>
            <a:ext cx="9144000" cy="180000"/>
            <a:chOff x="0" y="4963500"/>
            <a:chExt cx="9144000" cy="180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376000" y="4963500"/>
              <a:ext cx="6768000" cy="180000"/>
            </a:xfrm>
            <a:prstGeom prst="rect">
              <a:avLst/>
            </a:prstGeom>
            <a:solidFill>
              <a:srgbClr val="BB16A3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b" anchorCtr="0">
              <a:noAutofit/>
            </a:bodyPr>
            <a:lstStyle/>
            <a:p>
              <a:endParaRPr lang="ru-RU" sz="1200" dirty="0">
                <a:solidFill>
                  <a:srgbClr val="FFFFFF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84000" y="4963500"/>
              <a:ext cx="792000" cy="18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92000" y="4963500"/>
              <a:ext cx="792000" cy="18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0" y="4963500"/>
              <a:ext cx="792000" cy="180000"/>
            </a:xfrm>
            <a:prstGeom prst="rect">
              <a:avLst/>
            </a:prstGeom>
            <a:solidFill>
              <a:srgbClr val="171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Текст 5"/>
          <p:cNvSpPr txBox="1">
            <a:spLocks/>
          </p:cNvSpPr>
          <p:nvPr/>
        </p:nvSpPr>
        <p:spPr>
          <a:xfrm>
            <a:off x="648001" y="591486"/>
            <a:ext cx="7848000" cy="2160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/>
              <a:t>Отчетность:</a:t>
            </a:r>
          </a:p>
        </p:txBody>
      </p:sp>
      <p:sp>
        <p:nvSpPr>
          <p:cNvPr id="33" name="Текст 5"/>
          <p:cNvSpPr txBox="1">
            <a:spLocks/>
          </p:cNvSpPr>
          <p:nvPr/>
        </p:nvSpPr>
        <p:spPr>
          <a:xfrm>
            <a:off x="485765" y="1321859"/>
            <a:ext cx="8172471" cy="12241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cap="none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540000"/>
            <a:ext cx="9144000" cy="435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47174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2"/>
          <p:cNvGrpSpPr/>
          <p:nvPr/>
        </p:nvGrpSpPr>
        <p:grpSpPr>
          <a:xfrm>
            <a:off x="0" y="0"/>
            <a:ext cx="9144000" cy="540260"/>
            <a:chOff x="0" y="0"/>
            <a:chExt cx="9144000" cy="540260"/>
          </a:xfrm>
        </p:grpSpPr>
        <p:sp>
          <p:nvSpPr>
            <p:cNvPr id="29" name="Прямоугольник 28"/>
            <p:cNvSpPr/>
            <p:nvPr/>
          </p:nvSpPr>
          <p:spPr>
            <a:xfrm flipH="1">
              <a:off x="0" y="0"/>
              <a:ext cx="6768000" cy="540000"/>
            </a:xfrm>
            <a:prstGeom prst="rect">
              <a:avLst/>
            </a:prstGeom>
            <a:solidFill>
              <a:srgbClr val="171C8F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0" tIns="180000" rIns="180000" bIns="180000" rtlCol="0" anchor="ctr" anchorCtr="0">
              <a:noAutofit/>
            </a:bodyPr>
            <a:lstStyle/>
            <a:p>
              <a:r>
                <a:rPr lang="ru-RU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АИС МФЦ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 flipH="1">
              <a:off x="6768000" y="260"/>
              <a:ext cx="792000" cy="54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 flipH="1">
              <a:off x="7560000" y="260"/>
              <a:ext cx="792000" cy="54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 flipH="1">
              <a:off x="8352000" y="0"/>
              <a:ext cx="792000" cy="540000"/>
            </a:xfrm>
            <a:prstGeom prst="rect">
              <a:avLst/>
            </a:prstGeom>
            <a:solidFill>
              <a:srgbClr val="BB1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pic>
          <p:nvPicPr>
            <p:cNvPr id="52" name="Рисунок 51" descr="EOS-White-RGB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50000" y="72000"/>
              <a:ext cx="396000" cy="396000"/>
            </a:xfrm>
            <a:prstGeom prst="rect">
              <a:avLst/>
            </a:prstGeom>
          </p:spPr>
        </p:pic>
      </p:grpSp>
      <p:grpSp>
        <p:nvGrpSpPr>
          <p:cNvPr id="3" name="Группа 13"/>
          <p:cNvGrpSpPr/>
          <p:nvPr/>
        </p:nvGrpSpPr>
        <p:grpSpPr>
          <a:xfrm>
            <a:off x="0" y="4963500"/>
            <a:ext cx="9144000" cy="180000"/>
            <a:chOff x="0" y="4963500"/>
            <a:chExt cx="9144000" cy="180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376000" y="4963500"/>
              <a:ext cx="6768000" cy="180000"/>
            </a:xfrm>
            <a:prstGeom prst="rect">
              <a:avLst/>
            </a:prstGeom>
            <a:solidFill>
              <a:srgbClr val="BB16A3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b" anchorCtr="0">
              <a:noAutofit/>
            </a:bodyPr>
            <a:lstStyle/>
            <a:p>
              <a:endParaRPr lang="ru-RU" sz="1200" dirty="0">
                <a:solidFill>
                  <a:srgbClr val="FFFFFF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84000" y="4963500"/>
              <a:ext cx="792000" cy="18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92000" y="4963500"/>
              <a:ext cx="792000" cy="18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0" y="4963500"/>
              <a:ext cx="792000" cy="180000"/>
            </a:xfrm>
            <a:prstGeom prst="rect">
              <a:avLst/>
            </a:prstGeom>
            <a:solidFill>
              <a:srgbClr val="171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Текст 5"/>
          <p:cNvSpPr txBox="1">
            <a:spLocks/>
          </p:cNvSpPr>
          <p:nvPr/>
        </p:nvSpPr>
        <p:spPr>
          <a:xfrm>
            <a:off x="648000" y="1249896"/>
            <a:ext cx="7848000" cy="2160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Варианты внедрения</a:t>
            </a:r>
          </a:p>
        </p:txBody>
      </p:sp>
      <p:sp>
        <p:nvSpPr>
          <p:cNvPr id="33" name="Текст 5"/>
          <p:cNvSpPr txBox="1">
            <a:spLocks/>
          </p:cNvSpPr>
          <p:nvPr/>
        </p:nvSpPr>
        <p:spPr>
          <a:xfrm>
            <a:off x="485765" y="1321859"/>
            <a:ext cx="8172471" cy="12241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>
              <a:buAutoNum type="arabicPeriod"/>
            </a:pPr>
            <a:endParaRPr lang="ru-RU" cap="none" dirty="0"/>
          </a:p>
        </p:txBody>
      </p:sp>
      <p:sp>
        <p:nvSpPr>
          <p:cNvPr id="5" name="TextBox 4"/>
          <p:cNvSpPr txBox="1"/>
          <p:nvPr/>
        </p:nvSpPr>
        <p:spPr>
          <a:xfrm>
            <a:off x="4031928" y="2137014"/>
            <a:ext cx="7741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Схема внедрения через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одну услугу;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Поблочное внедрение;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Шоковая терапия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A4F626D8-218B-094E-B144-34464227CB82}"/>
              </a:ext>
            </a:extLst>
          </p:cNvPr>
          <p:cNvSpPr/>
          <p:nvPr/>
        </p:nvSpPr>
        <p:spPr>
          <a:xfrm>
            <a:off x="2097584" y="1892863"/>
            <a:ext cx="1651236" cy="1651236"/>
          </a:xfrm>
          <a:prstGeom prst="ellipse">
            <a:avLst/>
          </a:prstGeom>
          <a:solidFill>
            <a:srgbClr val="171C8F">
              <a:alpha val="16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Ins="180000" bIns="180000" rtlCol="0" anchor="ctr"/>
          <a:lstStyle/>
          <a:p>
            <a:pPr algn="ctr"/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064CDD64-7A65-1647-BB0D-415C7023C2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724" y="2317168"/>
            <a:ext cx="842955" cy="74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9790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2"/>
          <p:cNvGrpSpPr/>
          <p:nvPr/>
        </p:nvGrpSpPr>
        <p:grpSpPr>
          <a:xfrm>
            <a:off x="0" y="0"/>
            <a:ext cx="9144000" cy="540260"/>
            <a:chOff x="0" y="0"/>
            <a:chExt cx="9144000" cy="540260"/>
          </a:xfrm>
        </p:grpSpPr>
        <p:sp>
          <p:nvSpPr>
            <p:cNvPr id="29" name="Прямоугольник 28"/>
            <p:cNvSpPr/>
            <p:nvPr/>
          </p:nvSpPr>
          <p:spPr>
            <a:xfrm flipH="1">
              <a:off x="0" y="0"/>
              <a:ext cx="6768000" cy="540000"/>
            </a:xfrm>
            <a:prstGeom prst="rect">
              <a:avLst/>
            </a:prstGeom>
            <a:solidFill>
              <a:srgbClr val="171C8F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0" tIns="180000" rIns="180000" bIns="180000" rtlCol="0" anchor="ctr" anchorCtr="0">
              <a:noAutofit/>
            </a:bodyPr>
            <a:lstStyle/>
            <a:p>
              <a:r>
                <a:rPr lang="ru-RU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АИС МФЦ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 flipH="1">
              <a:off x="6768000" y="260"/>
              <a:ext cx="792000" cy="54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 flipH="1">
              <a:off x="7560000" y="260"/>
              <a:ext cx="792000" cy="54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 flipH="1">
              <a:off x="8352000" y="0"/>
              <a:ext cx="792000" cy="540000"/>
            </a:xfrm>
            <a:prstGeom prst="rect">
              <a:avLst/>
            </a:prstGeom>
            <a:solidFill>
              <a:srgbClr val="BB1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pic>
          <p:nvPicPr>
            <p:cNvPr id="52" name="Рисунок 51" descr="EOS-White-RGB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50000" y="72000"/>
              <a:ext cx="396000" cy="396000"/>
            </a:xfrm>
            <a:prstGeom prst="rect">
              <a:avLst/>
            </a:prstGeom>
          </p:spPr>
        </p:pic>
      </p:grpSp>
      <p:grpSp>
        <p:nvGrpSpPr>
          <p:cNvPr id="3" name="Группа 13"/>
          <p:cNvGrpSpPr/>
          <p:nvPr/>
        </p:nvGrpSpPr>
        <p:grpSpPr>
          <a:xfrm>
            <a:off x="0" y="4963500"/>
            <a:ext cx="9144000" cy="180000"/>
            <a:chOff x="0" y="4963500"/>
            <a:chExt cx="9144000" cy="180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376000" y="4963500"/>
              <a:ext cx="6768000" cy="180000"/>
            </a:xfrm>
            <a:prstGeom prst="rect">
              <a:avLst/>
            </a:prstGeom>
            <a:solidFill>
              <a:srgbClr val="BB16A3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b" anchorCtr="0">
              <a:noAutofit/>
            </a:bodyPr>
            <a:lstStyle/>
            <a:p>
              <a:endParaRPr lang="ru-RU" sz="1200" dirty="0">
                <a:solidFill>
                  <a:srgbClr val="FFFFFF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84000" y="4963500"/>
              <a:ext cx="792000" cy="18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92000" y="4963500"/>
              <a:ext cx="792000" cy="18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0" y="4963500"/>
              <a:ext cx="792000" cy="180000"/>
            </a:xfrm>
            <a:prstGeom prst="rect">
              <a:avLst/>
            </a:prstGeom>
            <a:solidFill>
              <a:srgbClr val="171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Текст 5"/>
          <p:cNvSpPr txBox="1">
            <a:spLocks/>
          </p:cNvSpPr>
          <p:nvPr/>
        </p:nvSpPr>
        <p:spPr>
          <a:xfrm>
            <a:off x="648000" y="1231918"/>
            <a:ext cx="7848000" cy="2160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Варианты сопровождения</a:t>
            </a:r>
          </a:p>
        </p:txBody>
      </p:sp>
      <p:sp>
        <p:nvSpPr>
          <p:cNvPr id="33" name="Текст 5"/>
          <p:cNvSpPr txBox="1">
            <a:spLocks/>
          </p:cNvSpPr>
          <p:nvPr/>
        </p:nvSpPr>
        <p:spPr>
          <a:xfrm>
            <a:off x="485765" y="1321859"/>
            <a:ext cx="8172471" cy="12241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ctr">
              <a:buAutoNum type="arabicPeriod"/>
            </a:pPr>
            <a:endParaRPr lang="ru-RU" cap="none" dirty="0"/>
          </a:p>
        </p:txBody>
      </p:sp>
      <p:sp>
        <p:nvSpPr>
          <p:cNvPr id="4" name="TextBox 3"/>
          <p:cNvSpPr txBox="1"/>
          <p:nvPr/>
        </p:nvSpPr>
        <p:spPr>
          <a:xfrm>
            <a:off x="4531127" y="2211702"/>
            <a:ext cx="82267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Общий пакет</a:t>
            </a:r>
          </a:p>
          <a:p>
            <a:pPr marL="342900" indent="-342900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Расширенный пакет</a:t>
            </a:r>
          </a:p>
          <a:p>
            <a:pPr marL="342900" indent="-342900"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Специальный пакет </a:t>
            </a: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C8C8430D-DC72-6649-9E3E-7169AD8AF561}"/>
              </a:ext>
            </a:extLst>
          </p:cNvPr>
          <p:cNvSpPr/>
          <p:nvPr/>
        </p:nvSpPr>
        <p:spPr>
          <a:xfrm>
            <a:off x="2097584" y="1892863"/>
            <a:ext cx="1651236" cy="1651236"/>
          </a:xfrm>
          <a:prstGeom prst="ellipse">
            <a:avLst/>
          </a:prstGeom>
          <a:solidFill>
            <a:srgbClr val="171C8F">
              <a:alpha val="16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Ins="180000" bIns="180000" rtlCol="0" anchor="ctr"/>
          <a:lstStyle/>
          <a:p>
            <a:pPr algn="ctr"/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281DEFC-8F74-CD49-8245-E8BA440EE4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093" y="2287720"/>
            <a:ext cx="802218" cy="86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7516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0" y="1152001"/>
            <a:ext cx="6768000" cy="1779798"/>
          </a:xfrm>
          <a:prstGeom prst="rect">
            <a:avLst/>
          </a:prstGeom>
          <a:noFill/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360000" rIns="360000" bIns="360000" rtlCol="0" anchor="ctr">
            <a:noAutofit/>
          </a:bodyPr>
          <a:lstStyle/>
          <a:p>
            <a:endParaRPr lang="ru-RU" sz="2800" dirty="0">
              <a:solidFill>
                <a:schemeClr val="tx1"/>
              </a:solidFill>
              <a:latin typeface="Myriad Pro" pitchFamily="34" charset="0"/>
            </a:endParaRPr>
          </a:p>
        </p:txBody>
      </p:sp>
      <p:grpSp>
        <p:nvGrpSpPr>
          <p:cNvPr id="50" name="Группа 49"/>
          <p:cNvGrpSpPr/>
          <p:nvPr/>
        </p:nvGrpSpPr>
        <p:grpSpPr>
          <a:xfrm>
            <a:off x="0" y="4603499"/>
            <a:ext cx="9144000" cy="180000"/>
            <a:chOff x="0" y="4963500"/>
            <a:chExt cx="9144000" cy="180000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2376000" y="4963500"/>
              <a:ext cx="6768000" cy="180000"/>
            </a:xfrm>
            <a:prstGeom prst="rect">
              <a:avLst/>
            </a:prstGeom>
            <a:solidFill>
              <a:srgbClr val="BB16A3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b" anchorCtr="0">
              <a:noAutofit/>
            </a:bodyPr>
            <a:lstStyle/>
            <a:p>
              <a:endParaRPr lang="ru-RU" sz="1200" dirty="0">
                <a:solidFill>
                  <a:srgbClr val="FFFFFF"/>
                </a:solidFill>
              </a:endParaRP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1584000" y="4963500"/>
              <a:ext cx="792000" cy="18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792000" y="4963500"/>
              <a:ext cx="792000" cy="18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57" name="Прямоугольник 56"/>
            <p:cNvSpPr/>
            <p:nvPr/>
          </p:nvSpPr>
          <p:spPr>
            <a:xfrm>
              <a:off x="0" y="4963500"/>
              <a:ext cx="792000" cy="180000"/>
            </a:xfrm>
            <a:prstGeom prst="rect">
              <a:avLst/>
            </a:prstGeom>
            <a:solidFill>
              <a:srgbClr val="171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0" y="956664"/>
            <a:ext cx="8792251" cy="3646834"/>
            <a:chOff x="0" y="956664"/>
            <a:chExt cx="8792251" cy="3646834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971520" y="956664"/>
              <a:ext cx="6768000" cy="2170471"/>
            </a:xfrm>
            <a:prstGeom prst="rect">
              <a:avLst/>
            </a:prstGeom>
            <a:noFill/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0" tIns="360000" rIns="0" bIns="360000" rtlCol="0" anchor="ctr">
              <a:noAutofit/>
            </a:bodyPr>
            <a:lstStyle/>
            <a:p>
              <a:pPr algn="ctr"/>
              <a:r>
                <a:rPr lang="ru-RU" sz="2400" b="1" dirty="0">
                  <a:solidFill>
                    <a:srgbClr val="171C8F"/>
                  </a:solidFill>
                  <a:latin typeface="Arial" pitchFamily="34" charset="0"/>
                  <a:ea typeface="Segoe UI" panose="020B0502040204020203" pitchFamily="34" charset="0"/>
                  <a:cs typeface="Arial" pitchFamily="34" charset="0"/>
                </a:rPr>
                <a:t> Будем рады </a:t>
              </a:r>
            </a:p>
            <a:p>
              <a:pPr algn="ctr"/>
              <a:r>
                <a:rPr lang="ru-RU" sz="2400" b="1" dirty="0">
                  <a:solidFill>
                    <a:srgbClr val="171C8F"/>
                  </a:solidFill>
                  <a:latin typeface="Arial" pitchFamily="34" charset="0"/>
                  <a:ea typeface="Segoe UI" panose="020B0502040204020203" pitchFamily="34" charset="0"/>
                  <a:cs typeface="Arial" pitchFamily="34" charset="0"/>
                </a:rPr>
                <a:t>сотрудничеству!</a:t>
              </a:r>
            </a:p>
          </p:txBody>
        </p:sp>
        <p:grpSp>
          <p:nvGrpSpPr>
            <p:cNvPr id="23" name="Группа 22"/>
            <p:cNvGrpSpPr/>
            <p:nvPr/>
          </p:nvGrpSpPr>
          <p:grpSpPr>
            <a:xfrm>
              <a:off x="0" y="3436855"/>
              <a:ext cx="8792251" cy="1166643"/>
              <a:chOff x="0" y="3436855"/>
              <a:chExt cx="8792251" cy="1166643"/>
            </a:xfrm>
          </p:grpSpPr>
          <p:sp>
            <p:nvSpPr>
              <p:cNvPr id="8" name="Прямоугольник 7"/>
              <p:cNvSpPr/>
              <p:nvPr/>
            </p:nvSpPr>
            <p:spPr>
              <a:xfrm>
                <a:off x="0" y="3436855"/>
                <a:ext cx="3221820" cy="1166643"/>
              </a:xfrm>
              <a:prstGeom prst="rect">
                <a:avLst/>
              </a:prstGeom>
              <a:noFill/>
              <a:ln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360000" tIns="0" rIns="360000" bIns="180000" rtlCol="0" anchor="ctr" anchorCtr="0">
                <a:spAutoFit/>
              </a:bodyPr>
              <a:lstStyle/>
              <a:p>
                <a:r>
                  <a:rPr lang="ru-RU" sz="1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ул. </a:t>
                </a:r>
                <a:r>
                  <a:rPr lang="ru-RU" sz="1600" dirty="0" err="1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Шумкина</a:t>
                </a:r>
                <a:r>
                  <a:rPr lang="ru-RU" sz="1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, д. 20, стр. 1</a:t>
                </a:r>
                <a:r>
                  <a:rPr lang="en-US" sz="1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,</a:t>
                </a:r>
                <a:endParaRPr lang="ru-RU" sz="16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1600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Москва 107113, Россия</a:t>
                </a:r>
              </a:p>
              <a:p>
                <a:r>
                  <a:rPr lang="ru-RU" sz="1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+7 (495) 221-24-3</a:t>
                </a:r>
                <a:r>
                  <a:rPr lang="en-US" sz="1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endParaRPr lang="ru-RU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16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www.eos.ru</a:t>
                </a:r>
              </a:p>
            </p:txBody>
          </p:sp>
          <p:pic>
            <p:nvPicPr>
              <p:cNvPr id="21" name="Рисунок 20" descr="Logo-Color-RGB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7003825" y="3671375"/>
                <a:ext cx="1788426" cy="7200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ogo-Deco-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1164" y="951750"/>
            <a:ext cx="2160000" cy="2160000"/>
          </a:xfrm>
          <a:prstGeom prst="rect">
            <a:avLst/>
          </a:prstGeom>
        </p:spPr>
      </p:pic>
      <p:pic>
        <p:nvPicPr>
          <p:cNvPr id="6" name="Рисунок 5" descr="Logo-Blue-RG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01964" y="2031750"/>
            <a:ext cx="2930776" cy="1080000"/>
          </a:xfrm>
          <a:prstGeom prst="rect">
            <a:avLst/>
          </a:prstGeom>
        </p:spPr>
      </p:pic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1AE4E27B-C148-134F-8894-5CDC441FD50A}"/>
              </a:ext>
            </a:extLst>
          </p:cNvPr>
          <p:cNvGrpSpPr/>
          <p:nvPr/>
        </p:nvGrpSpPr>
        <p:grpSpPr>
          <a:xfrm>
            <a:off x="0" y="4603499"/>
            <a:ext cx="9144000" cy="180000"/>
            <a:chOff x="0" y="4963500"/>
            <a:chExt cx="9144000" cy="180000"/>
          </a:xfrm>
        </p:grpSpPr>
        <p:sp>
          <p:nvSpPr>
            <p:cNvPr id="7" name="Прямоугольник 6">
              <a:extLst>
                <a:ext uri="{FF2B5EF4-FFF2-40B4-BE49-F238E27FC236}">
                  <a16:creationId xmlns:a16="http://schemas.microsoft.com/office/drawing/2014/main" id="{A3B5E643-2AD0-4240-A4D2-1BB68818DEFF}"/>
                </a:ext>
              </a:extLst>
            </p:cNvPr>
            <p:cNvSpPr/>
            <p:nvPr/>
          </p:nvSpPr>
          <p:spPr>
            <a:xfrm>
              <a:off x="2376000" y="4963500"/>
              <a:ext cx="6768000" cy="180000"/>
            </a:xfrm>
            <a:prstGeom prst="rect">
              <a:avLst/>
            </a:prstGeom>
            <a:solidFill>
              <a:srgbClr val="BB16A3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b" anchorCtr="0">
              <a:noAutofit/>
            </a:bodyPr>
            <a:lstStyle/>
            <a:p>
              <a:endParaRPr lang="ru-RU" sz="1200" dirty="0">
                <a:solidFill>
                  <a:srgbClr val="FFFFFF"/>
                </a:solidFill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id="{1D8C59FE-31A8-734C-836A-DB7115FDC1E2}"/>
                </a:ext>
              </a:extLst>
            </p:cNvPr>
            <p:cNvSpPr/>
            <p:nvPr/>
          </p:nvSpPr>
          <p:spPr>
            <a:xfrm>
              <a:off x="1584000" y="4963500"/>
              <a:ext cx="792000" cy="18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id="{3EEDD0E3-0ADB-D74D-8C25-549491807078}"/>
                </a:ext>
              </a:extLst>
            </p:cNvPr>
            <p:cNvSpPr/>
            <p:nvPr/>
          </p:nvSpPr>
          <p:spPr>
            <a:xfrm>
              <a:off x="792000" y="4963500"/>
              <a:ext cx="792000" cy="18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BB6DC796-86BA-B24C-95BE-EAC3DD452F43}"/>
                </a:ext>
              </a:extLst>
            </p:cNvPr>
            <p:cNvSpPr/>
            <p:nvPr/>
          </p:nvSpPr>
          <p:spPr>
            <a:xfrm>
              <a:off x="0" y="4963500"/>
              <a:ext cx="792000" cy="180000"/>
            </a:xfrm>
            <a:prstGeom prst="rect">
              <a:avLst/>
            </a:prstGeom>
            <a:solidFill>
              <a:srgbClr val="171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2"/>
          <p:cNvGrpSpPr/>
          <p:nvPr/>
        </p:nvGrpSpPr>
        <p:grpSpPr>
          <a:xfrm>
            <a:off x="-7560" y="0"/>
            <a:ext cx="9144000" cy="540260"/>
            <a:chOff x="0" y="0"/>
            <a:chExt cx="9144000" cy="540260"/>
          </a:xfrm>
        </p:grpSpPr>
        <p:sp>
          <p:nvSpPr>
            <p:cNvPr id="29" name="Прямоугольник 28"/>
            <p:cNvSpPr/>
            <p:nvPr/>
          </p:nvSpPr>
          <p:spPr>
            <a:xfrm flipH="1">
              <a:off x="0" y="0"/>
              <a:ext cx="6768000" cy="540000"/>
            </a:xfrm>
            <a:prstGeom prst="rect">
              <a:avLst/>
            </a:prstGeom>
            <a:solidFill>
              <a:srgbClr val="171C8F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0" tIns="180000" rIns="180000" bIns="180000" rtlCol="0" anchor="ctr" anchorCtr="0">
              <a:noAutofit/>
            </a:bodyPr>
            <a:lstStyle/>
            <a:p>
              <a:r>
                <a:rPr lang="ru-RU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МФЦ - это удобно! 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 flipH="1">
              <a:off x="6768000" y="260"/>
              <a:ext cx="792000" cy="54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 flipH="1">
              <a:off x="7560000" y="260"/>
              <a:ext cx="792000" cy="54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 flipH="1">
              <a:off x="8352000" y="0"/>
              <a:ext cx="792000" cy="540000"/>
            </a:xfrm>
            <a:prstGeom prst="rect">
              <a:avLst/>
            </a:prstGeom>
            <a:solidFill>
              <a:srgbClr val="BB1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pic>
          <p:nvPicPr>
            <p:cNvPr id="52" name="Рисунок 51" descr="EOS-White-RGB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50000" y="72000"/>
              <a:ext cx="396000" cy="396000"/>
            </a:xfrm>
            <a:prstGeom prst="rect">
              <a:avLst/>
            </a:prstGeom>
          </p:spPr>
        </p:pic>
      </p:grpSp>
      <p:grpSp>
        <p:nvGrpSpPr>
          <p:cNvPr id="3" name="Группа 13"/>
          <p:cNvGrpSpPr/>
          <p:nvPr/>
        </p:nvGrpSpPr>
        <p:grpSpPr>
          <a:xfrm>
            <a:off x="0" y="4963500"/>
            <a:ext cx="9144000" cy="180000"/>
            <a:chOff x="0" y="4963500"/>
            <a:chExt cx="9144000" cy="180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376000" y="4963500"/>
              <a:ext cx="6768000" cy="180000"/>
            </a:xfrm>
            <a:prstGeom prst="rect">
              <a:avLst/>
            </a:prstGeom>
            <a:solidFill>
              <a:srgbClr val="BB16A3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b" anchorCtr="0">
              <a:noAutofit/>
            </a:bodyPr>
            <a:lstStyle/>
            <a:p>
              <a:endParaRPr lang="ru-RU" sz="1200" dirty="0">
                <a:solidFill>
                  <a:srgbClr val="FFFFFF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84000" y="4963500"/>
              <a:ext cx="792000" cy="18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92000" y="4963500"/>
              <a:ext cx="792000" cy="18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0" y="4963500"/>
              <a:ext cx="792000" cy="180000"/>
            </a:xfrm>
            <a:prstGeom prst="rect">
              <a:avLst/>
            </a:prstGeom>
            <a:solidFill>
              <a:srgbClr val="171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050" name="Picture 2" descr="моимфц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" t="2523" b="1596"/>
          <a:stretch/>
        </p:blipFill>
        <p:spPr bwMode="auto">
          <a:xfrm>
            <a:off x="3879430" y="1041392"/>
            <a:ext cx="4590974" cy="3420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BFFFBDB-722B-9E47-AAE7-97DE2F8FB8A9}"/>
              </a:ext>
            </a:extLst>
          </p:cNvPr>
          <p:cNvSpPr/>
          <p:nvPr/>
        </p:nvSpPr>
        <p:spPr>
          <a:xfrm>
            <a:off x="611472" y="1871076"/>
            <a:ext cx="3846404" cy="1880464"/>
          </a:xfrm>
          <a:prstGeom prst="rect">
            <a:avLst/>
          </a:prstGeom>
          <a:solidFill>
            <a:srgbClr val="5C068C"/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Ins="180000" bIns="180000" rtlCol="0" anchor="ctr"/>
          <a:lstStyle/>
          <a:p>
            <a:pPr algn="ctr"/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1508" y="2345885"/>
            <a:ext cx="3834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Вместо того, чтобы ходить </a:t>
            </a:r>
          </a:p>
          <a:p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ведомствам, приходи в МФЦ </a:t>
            </a:r>
          </a:p>
          <a:p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получи услугу – это просто!</a:t>
            </a:r>
          </a:p>
        </p:txBody>
      </p:sp>
    </p:spTree>
    <p:extLst>
      <p:ext uri="{BB962C8B-B14F-4D97-AF65-F5344CB8AC3E}">
        <p14:creationId xmlns:p14="http://schemas.microsoft.com/office/powerpoint/2010/main" val="6541170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id="{1A0DC5AE-AF18-AC48-822B-C00405B09CE0}"/>
              </a:ext>
            </a:extLst>
          </p:cNvPr>
          <p:cNvSpPr/>
          <p:nvPr/>
        </p:nvSpPr>
        <p:spPr>
          <a:xfrm>
            <a:off x="881508" y="1041546"/>
            <a:ext cx="1260168" cy="1260168"/>
          </a:xfrm>
          <a:prstGeom prst="ellipse">
            <a:avLst/>
          </a:prstGeom>
          <a:solidFill>
            <a:srgbClr val="171C8F">
              <a:alpha val="16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Ins="180000" bIns="180000" rtlCol="0" anchor="ctr"/>
          <a:lstStyle/>
          <a:p>
            <a:pPr algn="ctr"/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37808" y="2769786"/>
            <a:ext cx="6534792" cy="15530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180000" rIns="360000" bIns="180000" rtlCol="0" anchor="ctr"/>
          <a:lstStyle/>
          <a:p>
            <a:r>
              <a:rPr lang="ru-RU" sz="1600" dirty="0">
                <a:solidFill>
                  <a:schemeClr val="tx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Приказа Министерства экономического развития Российской Федерации №21 от 22.01.2014 «Об утверждении Методических рекомендаций по обеспечению деятельности многофункциональных центров предоставления государственных и муниципальных услуг …..»</a:t>
            </a:r>
          </a:p>
        </p:txBody>
      </p:sp>
      <p:grpSp>
        <p:nvGrpSpPr>
          <p:cNvPr id="2" name="Группа 52"/>
          <p:cNvGrpSpPr/>
          <p:nvPr/>
        </p:nvGrpSpPr>
        <p:grpSpPr>
          <a:xfrm>
            <a:off x="0" y="0"/>
            <a:ext cx="9144000" cy="540260"/>
            <a:chOff x="0" y="0"/>
            <a:chExt cx="9144000" cy="540260"/>
          </a:xfrm>
        </p:grpSpPr>
        <p:sp>
          <p:nvSpPr>
            <p:cNvPr id="29" name="Прямоугольник 28"/>
            <p:cNvSpPr/>
            <p:nvPr/>
          </p:nvSpPr>
          <p:spPr>
            <a:xfrm flipH="1">
              <a:off x="0" y="0"/>
              <a:ext cx="6768000" cy="540000"/>
            </a:xfrm>
            <a:prstGeom prst="rect">
              <a:avLst/>
            </a:prstGeom>
            <a:solidFill>
              <a:srgbClr val="171C8F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0" tIns="180000" rIns="180000" bIns="180000" rtlCol="0" anchor="ctr" anchorCtr="0">
              <a:noAutofit/>
            </a:bodyPr>
            <a:lstStyle/>
            <a:p>
              <a:r>
                <a:rPr lang="ru-RU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Требования к МФЦ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 flipH="1">
              <a:off x="6768000" y="260"/>
              <a:ext cx="792000" cy="54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 flipH="1">
              <a:off x="7560000" y="260"/>
              <a:ext cx="792000" cy="54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 flipH="1">
              <a:off x="8352000" y="0"/>
              <a:ext cx="792000" cy="540000"/>
            </a:xfrm>
            <a:prstGeom prst="rect">
              <a:avLst/>
            </a:prstGeom>
            <a:solidFill>
              <a:srgbClr val="BB1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pic>
          <p:nvPicPr>
            <p:cNvPr id="52" name="Рисунок 51" descr="EOS-White-RGB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50000" y="72000"/>
              <a:ext cx="396000" cy="396000"/>
            </a:xfrm>
            <a:prstGeom prst="rect">
              <a:avLst/>
            </a:prstGeom>
          </p:spPr>
        </p:pic>
      </p:grpSp>
      <p:grpSp>
        <p:nvGrpSpPr>
          <p:cNvPr id="3" name="Группа 13"/>
          <p:cNvGrpSpPr/>
          <p:nvPr/>
        </p:nvGrpSpPr>
        <p:grpSpPr>
          <a:xfrm>
            <a:off x="0" y="4963500"/>
            <a:ext cx="9144000" cy="180000"/>
            <a:chOff x="0" y="4963500"/>
            <a:chExt cx="9144000" cy="180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376000" y="4963500"/>
              <a:ext cx="6768000" cy="180000"/>
            </a:xfrm>
            <a:prstGeom prst="rect">
              <a:avLst/>
            </a:prstGeom>
            <a:solidFill>
              <a:srgbClr val="BB16A3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b" anchorCtr="0">
              <a:noAutofit/>
            </a:bodyPr>
            <a:lstStyle/>
            <a:p>
              <a:endParaRPr lang="ru-RU" sz="1200" dirty="0">
                <a:solidFill>
                  <a:srgbClr val="FFFFFF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84000" y="4963500"/>
              <a:ext cx="792000" cy="18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92000" y="4963500"/>
              <a:ext cx="792000" cy="18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0" y="4963500"/>
              <a:ext cx="792000" cy="180000"/>
            </a:xfrm>
            <a:prstGeom prst="rect">
              <a:avLst/>
            </a:prstGeom>
            <a:solidFill>
              <a:srgbClr val="171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537808" y="766639"/>
            <a:ext cx="6408192" cy="1895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180000" rIns="360000" bIns="180000" rtlCol="0" anchor="ctr"/>
          <a:lstStyle/>
          <a:p>
            <a:r>
              <a:rPr lang="ru-RU" sz="1600" dirty="0">
                <a:solidFill>
                  <a:schemeClr val="tx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Постановления Правительства Российской Федерации от 22 декабря 2012 г. № 1376 «Об утверждении Правил организации деятельности многофункциональных центров предоставления государственных и муниципальных услуг»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44" y="2888352"/>
            <a:ext cx="1668914" cy="109836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CBEABE8-B56C-A747-95CD-044CA8B57D7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556" y="1333700"/>
            <a:ext cx="607966" cy="60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2554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899881" y="1671630"/>
            <a:ext cx="6012192" cy="25203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180000" rIns="360000" bIns="180000" rtlCol="0" anchor="ctr"/>
          <a:lstStyle/>
          <a:p>
            <a:pPr>
              <a:buClr>
                <a:srgbClr val="87189D"/>
              </a:buClr>
            </a:pPr>
            <a:endParaRPr lang="ru-RU" sz="2000" b="1" dirty="0">
              <a:solidFill>
                <a:srgbClr val="87189D"/>
              </a:solidFill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  <a:p>
            <a:pPr>
              <a:buClr>
                <a:srgbClr val="87189D"/>
              </a:buClr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АИС МФЦ ДЕЛО в числе первых внесено в единый реестр российских программ для вычислительных машин и баз данных (рег. номер ПО: 1236, дата регистрации 05.09.2016 https://reestr.minsvyaz.ru/reestr/87308/</a:t>
            </a:r>
          </a:p>
          <a:p>
            <a:pPr>
              <a:buClr>
                <a:srgbClr val="87189D"/>
              </a:buClr>
            </a:pPr>
            <a:endParaRPr lang="ru-RU" sz="2000" b="1" dirty="0">
              <a:solidFill>
                <a:srgbClr val="87189D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52"/>
          <p:cNvGrpSpPr/>
          <p:nvPr/>
        </p:nvGrpSpPr>
        <p:grpSpPr>
          <a:xfrm>
            <a:off x="0" y="0"/>
            <a:ext cx="9144000" cy="540260"/>
            <a:chOff x="0" y="0"/>
            <a:chExt cx="9144000" cy="540260"/>
          </a:xfrm>
        </p:grpSpPr>
        <p:sp>
          <p:nvSpPr>
            <p:cNvPr id="29" name="Прямоугольник 28"/>
            <p:cNvSpPr/>
            <p:nvPr/>
          </p:nvSpPr>
          <p:spPr>
            <a:xfrm flipH="1">
              <a:off x="0" y="0"/>
              <a:ext cx="6768000" cy="540000"/>
            </a:xfrm>
            <a:prstGeom prst="rect">
              <a:avLst/>
            </a:prstGeom>
            <a:solidFill>
              <a:srgbClr val="171C8F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0" tIns="180000" rIns="180000" bIns="180000" rtlCol="0" anchor="ctr" anchorCtr="0">
              <a:noAutofit/>
            </a:bodyPr>
            <a:lstStyle/>
            <a:p>
              <a:r>
                <a:rPr lang="ru-RU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Требования к предоставлению услуг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 flipH="1">
              <a:off x="6768000" y="260"/>
              <a:ext cx="792000" cy="54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 flipH="1">
              <a:off x="7560000" y="260"/>
              <a:ext cx="792000" cy="54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 flipH="1">
              <a:off x="8352000" y="0"/>
              <a:ext cx="792000" cy="540000"/>
            </a:xfrm>
            <a:prstGeom prst="rect">
              <a:avLst/>
            </a:prstGeom>
            <a:solidFill>
              <a:srgbClr val="BB1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pic>
          <p:nvPicPr>
            <p:cNvPr id="52" name="Рисунок 51" descr="EOS-White-RGB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50000" y="72000"/>
              <a:ext cx="396000" cy="396000"/>
            </a:xfrm>
            <a:prstGeom prst="rect">
              <a:avLst/>
            </a:prstGeom>
          </p:spPr>
        </p:pic>
      </p:grpSp>
      <p:grpSp>
        <p:nvGrpSpPr>
          <p:cNvPr id="3" name="Группа 13"/>
          <p:cNvGrpSpPr/>
          <p:nvPr/>
        </p:nvGrpSpPr>
        <p:grpSpPr>
          <a:xfrm>
            <a:off x="0" y="4963500"/>
            <a:ext cx="9144000" cy="180000"/>
            <a:chOff x="0" y="4963500"/>
            <a:chExt cx="9144000" cy="180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376000" y="4963500"/>
              <a:ext cx="6768000" cy="180000"/>
            </a:xfrm>
            <a:prstGeom prst="rect">
              <a:avLst/>
            </a:prstGeom>
            <a:solidFill>
              <a:srgbClr val="BB16A3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b" anchorCtr="0">
              <a:noAutofit/>
            </a:bodyPr>
            <a:lstStyle/>
            <a:p>
              <a:endParaRPr lang="ru-RU" sz="1200" dirty="0">
                <a:solidFill>
                  <a:srgbClr val="FFFFFF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84000" y="4963500"/>
              <a:ext cx="792000" cy="18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92000" y="4963500"/>
              <a:ext cx="792000" cy="18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0" y="4963500"/>
              <a:ext cx="792000" cy="180000"/>
            </a:xfrm>
            <a:prstGeom prst="rect">
              <a:avLst/>
            </a:prstGeom>
            <a:solidFill>
              <a:srgbClr val="171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0" y="1000162"/>
            <a:ext cx="9072600" cy="10451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180000" rIns="360000" bIns="180000" rtlCol="0" anchor="ctr"/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Требования к </a:t>
            </a:r>
            <a:r>
              <a:rPr lang="ru-RU" sz="2000" b="1" dirty="0" err="1">
                <a:solidFill>
                  <a:schemeClr val="tx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импортозамещению</a:t>
            </a:r>
            <a:endParaRPr lang="ru-RU" sz="2000" b="1" dirty="0">
              <a:solidFill>
                <a:schemeClr val="tx1"/>
              </a:solidFill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64242208-A658-D946-AE50-939DACE5AA24}"/>
              </a:ext>
            </a:extLst>
          </p:cNvPr>
          <p:cNvSpPr/>
          <p:nvPr/>
        </p:nvSpPr>
        <p:spPr>
          <a:xfrm>
            <a:off x="971520" y="2121690"/>
            <a:ext cx="1651236" cy="1651236"/>
          </a:xfrm>
          <a:prstGeom prst="ellipse">
            <a:avLst/>
          </a:prstGeom>
          <a:solidFill>
            <a:srgbClr val="171C8F">
              <a:alpha val="16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Ins="180000" bIns="180000" rtlCol="0" anchor="ctr"/>
          <a:lstStyle/>
          <a:p>
            <a:pPr algn="ctr"/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68DE72B-8032-F949-B2EE-9F82A3BCAF9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128" y="2501037"/>
            <a:ext cx="858020" cy="86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3236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2"/>
          <p:cNvGrpSpPr/>
          <p:nvPr/>
        </p:nvGrpSpPr>
        <p:grpSpPr>
          <a:xfrm>
            <a:off x="0" y="0"/>
            <a:ext cx="9144000" cy="540260"/>
            <a:chOff x="0" y="0"/>
            <a:chExt cx="9144000" cy="540260"/>
          </a:xfrm>
        </p:grpSpPr>
        <p:sp>
          <p:nvSpPr>
            <p:cNvPr id="29" name="Прямоугольник 28"/>
            <p:cNvSpPr/>
            <p:nvPr/>
          </p:nvSpPr>
          <p:spPr>
            <a:xfrm flipH="1">
              <a:off x="0" y="0"/>
              <a:ext cx="6768000" cy="540000"/>
            </a:xfrm>
            <a:prstGeom prst="rect">
              <a:avLst/>
            </a:prstGeom>
            <a:solidFill>
              <a:srgbClr val="171C8F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0" tIns="180000" rIns="180000" bIns="180000" rtlCol="0" anchor="ctr" anchorCtr="0">
              <a:noAutofit/>
            </a:bodyPr>
            <a:lstStyle/>
            <a:p>
              <a:r>
                <a:rPr lang="ru-RU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АИС МФЦ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 flipH="1">
              <a:off x="6768000" y="260"/>
              <a:ext cx="792000" cy="54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 flipH="1">
              <a:off x="7560000" y="260"/>
              <a:ext cx="792000" cy="54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 flipH="1">
              <a:off x="8352000" y="0"/>
              <a:ext cx="792000" cy="540000"/>
            </a:xfrm>
            <a:prstGeom prst="rect">
              <a:avLst/>
            </a:prstGeom>
            <a:solidFill>
              <a:srgbClr val="BB1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pic>
          <p:nvPicPr>
            <p:cNvPr id="52" name="Рисунок 51" descr="EOS-White-RGB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50000" y="72000"/>
              <a:ext cx="396000" cy="396000"/>
            </a:xfrm>
            <a:prstGeom prst="rect">
              <a:avLst/>
            </a:prstGeom>
          </p:spPr>
        </p:pic>
      </p:grpSp>
      <p:grpSp>
        <p:nvGrpSpPr>
          <p:cNvPr id="3" name="Группа 13"/>
          <p:cNvGrpSpPr/>
          <p:nvPr/>
        </p:nvGrpSpPr>
        <p:grpSpPr>
          <a:xfrm>
            <a:off x="0" y="4963500"/>
            <a:ext cx="9144000" cy="180000"/>
            <a:chOff x="0" y="4963500"/>
            <a:chExt cx="9144000" cy="180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376000" y="4963500"/>
              <a:ext cx="6768000" cy="180000"/>
            </a:xfrm>
            <a:prstGeom prst="rect">
              <a:avLst/>
            </a:prstGeom>
            <a:solidFill>
              <a:srgbClr val="BB16A3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b" anchorCtr="0">
              <a:noAutofit/>
            </a:bodyPr>
            <a:lstStyle/>
            <a:p>
              <a:endParaRPr lang="ru-RU" sz="1200" dirty="0">
                <a:solidFill>
                  <a:srgbClr val="FFFFFF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84000" y="4963500"/>
              <a:ext cx="792000" cy="18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92000" y="4963500"/>
              <a:ext cx="792000" cy="18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0" y="4963500"/>
              <a:ext cx="792000" cy="180000"/>
            </a:xfrm>
            <a:prstGeom prst="rect">
              <a:avLst/>
            </a:prstGeom>
            <a:solidFill>
              <a:srgbClr val="171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Текст 5"/>
          <p:cNvSpPr txBox="1">
            <a:spLocks/>
          </p:cNvSpPr>
          <p:nvPr/>
        </p:nvSpPr>
        <p:spPr>
          <a:xfrm>
            <a:off x="29675" y="904897"/>
            <a:ext cx="9144695" cy="2700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АИС МФЦ обеспечивает автоматизацию следующих процессов:</a:t>
            </a:r>
          </a:p>
        </p:txBody>
      </p:sp>
      <p:pic>
        <p:nvPicPr>
          <p:cNvPr id="22" name="Picture 10" descr="http://static.ngs.ru/news/preview/adbf6c51852771ab9edfef4e3f9fbdb607dd31a7_6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1723" y="3306228"/>
            <a:ext cx="1746885" cy="633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750069"/>
            <a:ext cx="1728192" cy="116974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64088" y="1419622"/>
            <a:ext cx="2054456" cy="1167508"/>
          </a:xfrm>
          <a:prstGeom prst="rect">
            <a:avLst/>
          </a:prstGeom>
        </p:spPr>
      </p:pic>
      <p:pic>
        <p:nvPicPr>
          <p:cNvPr id="27" name="Picture 6" descr="http://mtis.midural.ru/uploads/66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718378"/>
            <a:ext cx="1152128" cy="40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/>
          <p:cNvSpPr/>
          <p:nvPr/>
        </p:nvSpPr>
        <p:spPr>
          <a:xfrm>
            <a:off x="676531" y="3140244"/>
            <a:ext cx="4028987" cy="856893"/>
          </a:xfrm>
          <a:prstGeom prst="rect">
            <a:avLst/>
          </a:prstGeom>
          <a:solidFill>
            <a:srgbClr val="171C8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Взаимодействие с внешними системами </a:t>
            </a:r>
          </a:p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(как федеральными, так и региональными)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73070" y="2355726"/>
            <a:ext cx="4032448" cy="628865"/>
          </a:xfrm>
          <a:prstGeom prst="rect">
            <a:avLst/>
          </a:prstGeom>
          <a:solidFill>
            <a:srgbClr val="FF82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Организация электронной очереди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97903" y="1469839"/>
            <a:ext cx="4028987" cy="648072"/>
          </a:xfrm>
          <a:prstGeom prst="rect">
            <a:avLst/>
          </a:prstGeom>
          <a:solidFill>
            <a:srgbClr val="87189D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Добавление и сопровождение услуг</a:t>
            </a:r>
          </a:p>
        </p:txBody>
      </p:sp>
      <p:sp>
        <p:nvSpPr>
          <p:cNvPr id="33" name="Текст 5"/>
          <p:cNvSpPr txBox="1">
            <a:spLocks/>
          </p:cNvSpPr>
          <p:nvPr/>
        </p:nvSpPr>
        <p:spPr>
          <a:xfrm>
            <a:off x="532558" y="4214270"/>
            <a:ext cx="8172471" cy="12241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0" cap="none" dirty="0">
                <a:solidFill>
                  <a:srgbClr val="171C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Соответствует требованиям постановления правительства РФ от 22 декабря 2012 г. № 1376</a:t>
            </a:r>
            <a:br>
              <a:rPr lang="ru-RU" sz="1200" b="0" cap="none" dirty="0">
                <a:solidFill>
                  <a:srgbClr val="171C8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b="0" cap="none" dirty="0">
                <a:solidFill>
                  <a:srgbClr val="171C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«Об утверждении правил организации деятельности многофункциональных центров предоставления государственных и муниципальных услуг» и другим НПА</a:t>
            </a:r>
          </a:p>
        </p:txBody>
      </p:sp>
    </p:spTree>
    <p:extLst>
      <p:ext uri="{BB962C8B-B14F-4D97-AF65-F5344CB8AC3E}">
        <p14:creationId xmlns:p14="http://schemas.microsoft.com/office/powerpoint/2010/main" val="42388313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28" grpId="0" animBg="1"/>
      <p:bldP spid="31" grpId="0" animBg="1"/>
      <p:bldP spid="32" grpId="0" animBg="1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237217" y="404726"/>
            <a:ext cx="6732288" cy="720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180000" rIns="360000" bIns="180000" rtlCol="0" anchor="ctr"/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Основные модули АИС МФЦ</a:t>
            </a:r>
          </a:p>
        </p:txBody>
      </p:sp>
      <p:grpSp>
        <p:nvGrpSpPr>
          <p:cNvPr id="2" name="Группа 52"/>
          <p:cNvGrpSpPr/>
          <p:nvPr/>
        </p:nvGrpSpPr>
        <p:grpSpPr>
          <a:xfrm>
            <a:off x="0" y="0"/>
            <a:ext cx="9144000" cy="540260"/>
            <a:chOff x="0" y="0"/>
            <a:chExt cx="9144000" cy="540260"/>
          </a:xfrm>
        </p:grpSpPr>
        <p:sp>
          <p:nvSpPr>
            <p:cNvPr id="29" name="Прямоугольник 28"/>
            <p:cNvSpPr/>
            <p:nvPr/>
          </p:nvSpPr>
          <p:spPr>
            <a:xfrm flipH="1">
              <a:off x="0" y="0"/>
              <a:ext cx="6768000" cy="540000"/>
            </a:xfrm>
            <a:prstGeom prst="rect">
              <a:avLst/>
            </a:prstGeom>
            <a:solidFill>
              <a:srgbClr val="171C8F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0" tIns="180000" rIns="180000" bIns="180000" rtlCol="0" anchor="ctr" anchorCtr="0">
              <a:noAutofit/>
            </a:bodyPr>
            <a:lstStyle/>
            <a:p>
              <a:r>
                <a:rPr lang="ru-RU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АИС МФЦ 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 flipH="1">
              <a:off x="6768000" y="260"/>
              <a:ext cx="792000" cy="54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 flipH="1">
              <a:off x="7560000" y="260"/>
              <a:ext cx="792000" cy="54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 flipH="1">
              <a:off x="8352000" y="0"/>
              <a:ext cx="792000" cy="540000"/>
            </a:xfrm>
            <a:prstGeom prst="rect">
              <a:avLst/>
            </a:prstGeom>
            <a:solidFill>
              <a:srgbClr val="BB1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pic>
          <p:nvPicPr>
            <p:cNvPr id="52" name="Рисунок 51" descr="EOS-White-RGB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50000" y="72000"/>
              <a:ext cx="396000" cy="396000"/>
            </a:xfrm>
            <a:prstGeom prst="rect">
              <a:avLst/>
            </a:prstGeom>
          </p:spPr>
        </p:pic>
      </p:grpSp>
      <p:grpSp>
        <p:nvGrpSpPr>
          <p:cNvPr id="3" name="Группа 13"/>
          <p:cNvGrpSpPr/>
          <p:nvPr/>
        </p:nvGrpSpPr>
        <p:grpSpPr>
          <a:xfrm>
            <a:off x="0" y="4963500"/>
            <a:ext cx="9144000" cy="180000"/>
            <a:chOff x="0" y="4963500"/>
            <a:chExt cx="9144000" cy="180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376000" y="4963500"/>
              <a:ext cx="6768000" cy="180000"/>
            </a:xfrm>
            <a:prstGeom prst="rect">
              <a:avLst/>
            </a:prstGeom>
            <a:solidFill>
              <a:srgbClr val="BB16A3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b" anchorCtr="0">
              <a:noAutofit/>
            </a:bodyPr>
            <a:lstStyle/>
            <a:p>
              <a:endParaRPr lang="ru-RU" sz="1200" dirty="0">
                <a:solidFill>
                  <a:srgbClr val="FFFFFF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84000" y="4963500"/>
              <a:ext cx="792000" cy="18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92000" y="4963500"/>
              <a:ext cx="792000" cy="18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0" y="4963500"/>
              <a:ext cx="792000" cy="180000"/>
            </a:xfrm>
            <a:prstGeom prst="rect">
              <a:avLst/>
            </a:prstGeom>
            <a:solidFill>
              <a:srgbClr val="171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5150749" y="1071185"/>
            <a:ext cx="3010003" cy="601256"/>
          </a:xfrm>
          <a:prstGeom prst="rect">
            <a:avLst/>
          </a:prstGeom>
          <a:solidFill>
            <a:srgbClr val="87189D">
              <a:alpha val="48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Модуль работы с заявлениями (прием заявлений, передача в ведомства, выдача результатов)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491856" y="1763137"/>
            <a:ext cx="3009847" cy="601255"/>
          </a:xfrm>
          <a:prstGeom prst="rect">
            <a:avLst/>
          </a:prstGeom>
          <a:solidFill>
            <a:srgbClr val="171C8F">
              <a:alpha val="48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Модуль электронной очереди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878920" y="2470883"/>
            <a:ext cx="3010003" cy="601255"/>
          </a:xfrm>
          <a:prstGeom prst="rect">
            <a:avLst/>
          </a:prstGeom>
          <a:solidFill>
            <a:srgbClr val="87189D">
              <a:alpha val="48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Модуль многомерной 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BI 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отчетности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5150905" y="2404312"/>
            <a:ext cx="3009847" cy="614779"/>
          </a:xfrm>
          <a:prstGeom prst="rect">
            <a:avLst/>
          </a:prstGeom>
          <a:solidFill>
            <a:srgbClr val="87189D">
              <a:alpha val="48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Модуль предоставления комплексных запросов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491855" y="3231459"/>
            <a:ext cx="3009847" cy="614779"/>
          </a:xfrm>
          <a:prstGeom prst="rect">
            <a:avLst/>
          </a:prstGeom>
          <a:solidFill>
            <a:srgbClr val="171C8F">
              <a:alpha val="48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Модуль оповещения заявителей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878920" y="1074888"/>
            <a:ext cx="3010003" cy="601256"/>
          </a:xfrm>
          <a:prstGeom prst="rect">
            <a:avLst/>
          </a:prstGeom>
          <a:solidFill>
            <a:srgbClr val="87189D">
              <a:alpha val="48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numCol="1" rtlCol="0" anchor="ctr"/>
          <a:lstStyle/>
          <a:p>
            <a:endParaRPr lang="en-US" sz="1200" b="1" dirty="0">
              <a:solidFill>
                <a:schemeClr val="bg1"/>
              </a:solidFill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  <a:p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Конструктор услуг + модуль экспертной подсистемы</a:t>
            </a:r>
          </a:p>
          <a:p>
            <a:endParaRPr lang="ru-RU" sz="1200" b="1" dirty="0">
              <a:solidFill>
                <a:schemeClr val="bg1"/>
              </a:solidFill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0529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1" grpId="0" animBg="1"/>
      <p:bldP spid="33" grpId="0" animBg="1"/>
      <p:bldP spid="41" grpId="0" animBg="1"/>
      <p:bldP spid="26" grpId="0" animBg="1"/>
      <p:bldP spid="27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237217" y="404726"/>
            <a:ext cx="6732288" cy="720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0" tIns="180000" rIns="360000" bIns="180000" rtlCol="0" anchor="ctr"/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Основные модули АИС МФЦ</a:t>
            </a:r>
          </a:p>
        </p:txBody>
      </p:sp>
      <p:grpSp>
        <p:nvGrpSpPr>
          <p:cNvPr id="2" name="Группа 52"/>
          <p:cNvGrpSpPr/>
          <p:nvPr/>
        </p:nvGrpSpPr>
        <p:grpSpPr>
          <a:xfrm>
            <a:off x="0" y="0"/>
            <a:ext cx="9144000" cy="540260"/>
            <a:chOff x="0" y="0"/>
            <a:chExt cx="9144000" cy="540260"/>
          </a:xfrm>
        </p:grpSpPr>
        <p:sp>
          <p:nvSpPr>
            <p:cNvPr id="29" name="Прямоугольник 28"/>
            <p:cNvSpPr/>
            <p:nvPr/>
          </p:nvSpPr>
          <p:spPr>
            <a:xfrm flipH="1">
              <a:off x="0" y="0"/>
              <a:ext cx="6768000" cy="540000"/>
            </a:xfrm>
            <a:prstGeom prst="rect">
              <a:avLst/>
            </a:prstGeom>
            <a:solidFill>
              <a:srgbClr val="171C8F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0" tIns="180000" rIns="180000" bIns="180000" rtlCol="0" anchor="ctr" anchorCtr="0">
              <a:noAutofit/>
            </a:bodyPr>
            <a:lstStyle/>
            <a:p>
              <a:r>
                <a:rPr lang="ru-RU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АИС МФЦ – часть 2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 flipH="1">
              <a:off x="6768000" y="260"/>
              <a:ext cx="792000" cy="54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 flipH="1">
              <a:off x="7560000" y="260"/>
              <a:ext cx="792000" cy="54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 flipH="1">
              <a:off x="8352000" y="0"/>
              <a:ext cx="792000" cy="540000"/>
            </a:xfrm>
            <a:prstGeom prst="rect">
              <a:avLst/>
            </a:prstGeom>
            <a:solidFill>
              <a:srgbClr val="BB1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pic>
          <p:nvPicPr>
            <p:cNvPr id="52" name="Рисунок 51" descr="EOS-White-RGB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50000" y="72000"/>
              <a:ext cx="396000" cy="396000"/>
            </a:xfrm>
            <a:prstGeom prst="rect">
              <a:avLst/>
            </a:prstGeom>
          </p:spPr>
        </p:pic>
      </p:grpSp>
      <p:grpSp>
        <p:nvGrpSpPr>
          <p:cNvPr id="3" name="Группа 13"/>
          <p:cNvGrpSpPr/>
          <p:nvPr/>
        </p:nvGrpSpPr>
        <p:grpSpPr>
          <a:xfrm>
            <a:off x="0" y="4963500"/>
            <a:ext cx="9144000" cy="180000"/>
            <a:chOff x="0" y="4963500"/>
            <a:chExt cx="9144000" cy="180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376000" y="4963500"/>
              <a:ext cx="6768000" cy="180000"/>
            </a:xfrm>
            <a:prstGeom prst="rect">
              <a:avLst/>
            </a:prstGeom>
            <a:solidFill>
              <a:srgbClr val="BB16A3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b" anchorCtr="0">
              <a:noAutofit/>
            </a:bodyPr>
            <a:lstStyle/>
            <a:p>
              <a:endParaRPr lang="ru-RU" sz="1200" dirty="0">
                <a:solidFill>
                  <a:srgbClr val="FFFFFF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84000" y="4963500"/>
              <a:ext cx="792000" cy="18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92000" y="4963500"/>
              <a:ext cx="792000" cy="18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0" y="4963500"/>
              <a:ext cx="792000" cy="180000"/>
            </a:xfrm>
            <a:prstGeom prst="rect">
              <a:avLst/>
            </a:prstGeom>
            <a:solidFill>
              <a:srgbClr val="171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0" y="1660389"/>
            <a:ext cx="3009847" cy="605465"/>
          </a:xfrm>
          <a:prstGeom prst="rect">
            <a:avLst/>
          </a:prstGeom>
          <a:solidFill>
            <a:srgbClr val="87189D">
              <a:alpha val="48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Портал МФЦ</a:t>
            </a:r>
            <a:endParaRPr lang="ru-RU" sz="1000" dirty="0">
              <a:solidFill>
                <a:schemeClr val="bg1"/>
              </a:solidFill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745222" y="2325018"/>
            <a:ext cx="3009847" cy="580753"/>
          </a:xfrm>
          <a:prstGeom prst="rect">
            <a:avLst/>
          </a:prstGeom>
          <a:solidFill>
            <a:srgbClr val="171C8F">
              <a:alpha val="48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Модуль бесшовной интеграции с СЭД «Дело»</a:t>
            </a:r>
            <a:endParaRPr lang="ru-RU" sz="1000" dirty="0">
              <a:solidFill>
                <a:schemeClr val="bg1"/>
              </a:solidFill>
              <a:latin typeface="Arial" pitchFamily="34" charset="0"/>
              <a:ea typeface="Segoe UI" panose="020B0502040204020203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745223" y="1014420"/>
            <a:ext cx="3009847" cy="601255"/>
          </a:xfrm>
          <a:prstGeom prst="rect">
            <a:avLst/>
          </a:prstGeom>
          <a:solidFill>
            <a:srgbClr val="171C8F">
              <a:alpha val="48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Интеграция с ЕСИА, ФИАС, ИС МДМ, ФРГУ, ИАС МКГУ, ГИС ГМП, ЕЛК, другие ВС/сервисы СМЭВ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1745223" y="2992469"/>
            <a:ext cx="3010003" cy="617288"/>
          </a:xfrm>
          <a:prstGeom prst="rect">
            <a:avLst/>
          </a:prstGeom>
          <a:solidFill>
            <a:srgbClr val="87189D">
              <a:alpha val="48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r>
              <a:rPr lang="ru-RU" sz="10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Интеграция с федеральными ведомствами через СМЭВ 3 (МВД, ПФР, ФСС, ФНС, ФССП, </a:t>
            </a:r>
            <a:r>
              <a:rPr lang="ru-RU" sz="1000" b="1" dirty="0" err="1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Росимущество</a:t>
            </a:r>
            <a:r>
              <a:rPr lang="ru-RU" sz="10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, </a:t>
            </a:r>
            <a:r>
              <a:rPr lang="ru-RU" sz="1000" b="1" dirty="0" err="1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Роспотребнадзор</a:t>
            </a:r>
            <a:r>
              <a:rPr lang="ru-RU" sz="10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263076" y="1012076"/>
            <a:ext cx="3009847" cy="614779"/>
          </a:xfrm>
          <a:prstGeom prst="rect">
            <a:avLst/>
          </a:prstGeom>
          <a:solidFill>
            <a:srgbClr val="171C8F">
              <a:alpha val="48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Курьерский модуль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066920" y="1654759"/>
            <a:ext cx="3010003" cy="601256"/>
          </a:xfrm>
          <a:prstGeom prst="rect">
            <a:avLst/>
          </a:prstGeom>
          <a:solidFill>
            <a:srgbClr val="87189D">
              <a:alpha val="48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Модуль </a:t>
            </a:r>
            <a:r>
              <a:rPr lang="en-US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call-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центра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724319" y="3814818"/>
            <a:ext cx="3022730" cy="628426"/>
          </a:xfrm>
          <a:prstGeom prst="rect">
            <a:avLst/>
          </a:prstGeom>
          <a:solidFill>
            <a:srgbClr val="171C8F">
              <a:alpha val="48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Модуль выездного приема (</a:t>
            </a:r>
            <a:r>
              <a:rPr lang="ru-RU" sz="1200" b="1" dirty="0" err="1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оффлайн</a:t>
            </a:r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 модуль)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133997" y="1659494"/>
            <a:ext cx="3010003" cy="627211"/>
          </a:xfrm>
          <a:prstGeom prst="rect">
            <a:avLst/>
          </a:prstGeom>
          <a:solidFill>
            <a:srgbClr val="87189D">
              <a:alpha val="48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Модуль оценки качества предоставляемых услуг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291480" y="2319344"/>
            <a:ext cx="3010003" cy="601255"/>
          </a:xfrm>
          <a:prstGeom prst="rect">
            <a:avLst/>
          </a:prstGeom>
          <a:solidFill>
            <a:srgbClr val="171C8F">
              <a:alpha val="48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Мобильное приложение МФЦ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5278753" y="3053718"/>
            <a:ext cx="3009847" cy="614779"/>
          </a:xfrm>
          <a:prstGeom prst="rect">
            <a:avLst/>
          </a:prstGeom>
          <a:solidFill>
            <a:srgbClr val="87189D">
              <a:alpha val="48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Модуль контроля, поиска, администрирования, центр мониторинга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278753" y="3801617"/>
            <a:ext cx="3022730" cy="628426"/>
          </a:xfrm>
          <a:prstGeom prst="rect">
            <a:avLst/>
          </a:prstGeom>
          <a:solidFill>
            <a:srgbClr val="171C8F">
              <a:alpha val="48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80000" rIns="180000" bIns="180000" rtlCol="0" anchor="ctr"/>
          <a:lstStyle/>
          <a:p>
            <a:r>
              <a:rPr lang="ru-RU" sz="1200" b="1" dirty="0">
                <a:solidFill>
                  <a:schemeClr val="bg1"/>
                </a:solidFill>
                <a:latin typeface="Arial" pitchFamily="34" charset="0"/>
                <a:ea typeface="Segoe UI" panose="020B0502040204020203" pitchFamily="34" charset="0"/>
                <a:cs typeface="Arial" pitchFamily="34" charset="0"/>
              </a:rPr>
              <a:t>Модуль справочников</a:t>
            </a:r>
          </a:p>
        </p:txBody>
      </p:sp>
    </p:spTree>
    <p:extLst>
      <p:ext uri="{BB962C8B-B14F-4D97-AF65-F5344CB8AC3E}">
        <p14:creationId xmlns:p14="http://schemas.microsoft.com/office/powerpoint/2010/main" val="23332725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9" grpId="0" animBg="1"/>
      <p:bldP spid="42" grpId="0" animBg="1"/>
      <p:bldP spid="43" grpId="0" animBg="1"/>
      <p:bldP spid="44" grpId="0" animBg="1"/>
      <p:bldP spid="22" grpId="0" animBg="1"/>
      <p:bldP spid="23" grpId="0" animBg="1"/>
      <p:bldP spid="28" grpId="0" animBg="1"/>
      <p:bldP spid="32" grpId="0" animBg="1"/>
      <p:bldP spid="34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>
            <a:extLst>
              <a:ext uri="{FF2B5EF4-FFF2-40B4-BE49-F238E27FC236}">
                <a16:creationId xmlns:a16="http://schemas.microsoft.com/office/drawing/2014/main" id="{25D7C315-DB9B-5F49-BA43-44DFE6A4D540}"/>
              </a:ext>
            </a:extLst>
          </p:cNvPr>
          <p:cNvSpPr/>
          <p:nvPr/>
        </p:nvSpPr>
        <p:spPr>
          <a:xfrm>
            <a:off x="971520" y="2121690"/>
            <a:ext cx="1651236" cy="1651236"/>
          </a:xfrm>
          <a:prstGeom prst="ellipse">
            <a:avLst/>
          </a:prstGeom>
          <a:solidFill>
            <a:srgbClr val="171C8F">
              <a:alpha val="16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Ins="180000" bIns="180000" rtlCol="0" anchor="ctr"/>
          <a:lstStyle/>
          <a:p>
            <a:pPr algn="ctr"/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52"/>
          <p:cNvGrpSpPr/>
          <p:nvPr/>
        </p:nvGrpSpPr>
        <p:grpSpPr>
          <a:xfrm>
            <a:off x="0" y="0"/>
            <a:ext cx="9144000" cy="540260"/>
            <a:chOff x="0" y="0"/>
            <a:chExt cx="9144000" cy="540260"/>
          </a:xfrm>
        </p:grpSpPr>
        <p:sp>
          <p:nvSpPr>
            <p:cNvPr id="29" name="Прямоугольник 28"/>
            <p:cNvSpPr/>
            <p:nvPr/>
          </p:nvSpPr>
          <p:spPr>
            <a:xfrm flipH="1">
              <a:off x="0" y="0"/>
              <a:ext cx="6768000" cy="540000"/>
            </a:xfrm>
            <a:prstGeom prst="rect">
              <a:avLst/>
            </a:prstGeom>
            <a:solidFill>
              <a:srgbClr val="171C8F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0" tIns="180000" rIns="180000" bIns="180000" rtlCol="0" anchor="ctr" anchorCtr="0">
              <a:noAutofit/>
            </a:bodyPr>
            <a:lstStyle/>
            <a:p>
              <a:r>
                <a:rPr lang="ru-RU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АИС МФЦ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 flipH="1">
              <a:off x="6768000" y="260"/>
              <a:ext cx="792000" cy="54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 flipH="1">
              <a:off x="7560000" y="260"/>
              <a:ext cx="792000" cy="54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 flipH="1">
              <a:off x="8352000" y="0"/>
              <a:ext cx="792000" cy="540000"/>
            </a:xfrm>
            <a:prstGeom prst="rect">
              <a:avLst/>
            </a:prstGeom>
            <a:solidFill>
              <a:srgbClr val="BB1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pic>
          <p:nvPicPr>
            <p:cNvPr id="52" name="Рисунок 51" descr="EOS-White-RGB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50000" y="72000"/>
              <a:ext cx="396000" cy="396000"/>
            </a:xfrm>
            <a:prstGeom prst="rect">
              <a:avLst/>
            </a:prstGeom>
          </p:spPr>
        </p:pic>
      </p:grpSp>
      <p:grpSp>
        <p:nvGrpSpPr>
          <p:cNvPr id="3" name="Группа 13"/>
          <p:cNvGrpSpPr/>
          <p:nvPr/>
        </p:nvGrpSpPr>
        <p:grpSpPr>
          <a:xfrm>
            <a:off x="0" y="4963500"/>
            <a:ext cx="9144000" cy="180000"/>
            <a:chOff x="0" y="4963500"/>
            <a:chExt cx="9144000" cy="180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376000" y="4963500"/>
              <a:ext cx="6768000" cy="180000"/>
            </a:xfrm>
            <a:prstGeom prst="rect">
              <a:avLst/>
            </a:prstGeom>
            <a:solidFill>
              <a:srgbClr val="BB16A3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b" anchorCtr="0">
              <a:noAutofit/>
            </a:bodyPr>
            <a:lstStyle/>
            <a:p>
              <a:endParaRPr lang="ru-RU" sz="1200" dirty="0">
                <a:solidFill>
                  <a:srgbClr val="FFFFFF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84000" y="4963500"/>
              <a:ext cx="792000" cy="18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92000" y="4963500"/>
              <a:ext cx="792000" cy="18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0" y="4963500"/>
              <a:ext cx="792000" cy="180000"/>
            </a:xfrm>
            <a:prstGeom prst="rect">
              <a:avLst/>
            </a:prstGeom>
            <a:solidFill>
              <a:srgbClr val="171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Текст 5"/>
          <p:cNvSpPr txBox="1">
            <a:spLocks/>
          </p:cNvSpPr>
          <p:nvPr/>
        </p:nvSpPr>
        <p:spPr>
          <a:xfrm>
            <a:off x="648000" y="1310379"/>
            <a:ext cx="7848000" cy="2160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Отличия и достижения:</a:t>
            </a:r>
          </a:p>
        </p:txBody>
      </p:sp>
      <p:sp>
        <p:nvSpPr>
          <p:cNvPr id="33" name="Текст 5"/>
          <p:cNvSpPr txBox="1">
            <a:spLocks/>
          </p:cNvSpPr>
          <p:nvPr/>
        </p:nvSpPr>
        <p:spPr>
          <a:xfrm>
            <a:off x="3743668" y="1873048"/>
            <a:ext cx="4806332" cy="278009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ru-RU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Одними из первых запустили ТК ФНС</a:t>
            </a:r>
          </a:p>
          <a:p>
            <a:pPr marL="342900" indent="-342900">
              <a:buAutoNum type="arabicPeriod"/>
            </a:pPr>
            <a:r>
              <a:rPr lang="ru-RU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Налажено взаимодействие с ПФР (АДВ) через СМЭВ 3</a:t>
            </a:r>
          </a:p>
          <a:p>
            <a:pPr marL="342900" indent="-342900">
              <a:buAutoNum type="arabicPeriod"/>
            </a:pPr>
            <a:r>
              <a:rPr lang="ru-RU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Один из регионов (Рязань) участвует в пилотном проекте по реализации взаимодействия с РР через СМЭВ 3</a:t>
            </a:r>
          </a:p>
          <a:p>
            <a:pPr marL="342900" indent="-342900">
              <a:buAutoNum type="arabicPeriod"/>
            </a:pPr>
            <a:r>
              <a:rPr lang="ru-RU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Бесшовная интеграция с СЭД ДЕЛО</a:t>
            </a:r>
          </a:p>
          <a:p>
            <a:pPr marL="342900" indent="-342900">
              <a:buAutoNum type="arabicPeriod"/>
            </a:pPr>
            <a:r>
              <a:rPr lang="ru-RU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Бесшовная интеграция с системой электронной очереди</a:t>
            </a:r>
          </a:p>
          <a:p>
            <a:pPr marL="342900" indent="-342900" algn="ctr">
              <a:buAutoNum type="arabicPeriod"/>
            </a:pPr>
            <a:endParaRPr lang="ru-RU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B838DF-ABA8-9342-8231-0288F1C426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075" y="2571750"/>
            <a:ext cx="716126" cy="868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9001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вал 19">
            <a:extLst>
              <a:ext uri="{FF2B5EF4-FFF2-40B4-BE49-F238E27FC236}">
                <a16:creationId xmlns:a16="http://schemas.microsoft.com/office/drawing/2014/main" id="{3F613CDB-413B-8840-BFFE-C001928BD993}"/>
              </a:ext>
            </a:extLst>
          </p:cNvPr>
          <p:cNvSpPr/>
          <p:nvPr/>
        </p:nvSpPr>
        <p:spPr>
          <a:xfrm>
            <a:off x="971520" y="2121690"/>
            <a:ext cx="1651236" cy="1651236"/>
          </a:xfrm>
          <a:prstGeom prst="ellipse">
            <a:avLst/>
          </a:prstGeom>
          <a:solidFill>
            <a:srgbClr val="171C8F">
              <a:alpha val="16000"/>
            </a:srgbClr>
          </a:solidFill>
          <a:ln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0" tIns="180000" rIns="180000" bIns="180000" rtlCol="0" anchor="ctr"/>
          <a:lstStyle/>
          <a:p>
            <a:pPr algn="ctr"/>
            <a:endParaRPr lang="ru-RU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52"/>
          <p:cNvGrpSpPr/>
          <p:nvPr/>
        </p:nvGrpSpPr>
        <p:grpSpPr>
          <a:xfrm>
            <a:off x="0" y="0"/>
            <a:ext cx="9144000" cy="540260"/>
            <a:chOff x="0" y="0"/>
            <a:chExt cx="9144000" cy="540260"/>
          </a:xfrm>
        </p:grpSpPr>
        <p:sp>
          <p:nvSpPr>
            <p:cNvPr id="29" name="Прямоугольник 28"/>
            <p:cNvSpPr/>
            <p:nvPr/>
          </p:nvSpPr>
          <p:spPr>
            <a:xfrm flipH="1">
              <a:off x="0" y="0"/>
              <a:ext cx="6768000" cy="540000"/>
            </a:xfrm>
            <a:prstGeom prst="rect">
              <a:avLst/>
            </a:prstGeom>
            <a:solidFill>
              <a:srgbClr val="171C8F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360000" tIns="180000" rIns="180000" bIns="180000" rtlCol="0" anchor="ctr" anchorCtr="0">
              <a:noAutofit/>
            </a:bodyPr>
            <a:lstStyle/>
            <a:p>
              <a:r>
                <a:rPr lang="ru-RU" sz="20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АИС МФЦ</a:t>
              </a:r>
            </a:p>
          </p:txBody>
        </p:sp>
        <p:sp>
          <p:nvSpPr>
            <p:cNvPr id="30" name="Прямоугольник 29"/>
            <p:cNvSpPr/>
            <p:nvPr/>
          </p:nvSpPr>
          <p:spPr>
            <a:xfrm flipH="1">
              <a:off x="6768000" y="260"/>
              <a:ext cx="792000" cy="54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 flipH="1">
              <a:off x="7560000" y="260"/>
              <a:ext cx="792000" cy="54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 flipH="1">
              <a:off x="8352000" y="0"/>
              <a:ext cx="792000" cy="540000"/>
            </a:xfrm>
            <a:prstGeom prst="rect">
              <a:avLst/>
            </a:prstGeom>
            <a:solidFill>
              <a:srgbClr val="BB16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pic>
          <p:nvPicPr>
            <p:cNvPr id="52" name="Рисунок 51" descr="EOS-White-RGB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550000" y="72000"/>
              <a:ext cx="396000" cy="396000"/>
            </a:xfrm>
            <a:prstGeom prst="rect">
              <a:avLst/>
            </a:prstGeom>
          </p:spPr>
        </p:pic>
      </p:grpSp>
      <p:grpSp>
        <p:nvGrpSpPr>
          <p:cNvPr id="3" name="Группа 13"/>
          <p:cNvGrpSpPr/>
          <p:nvPr/>
        </p:nvGrpSpPr>
        <p:grpSpPr>
          <a:xfrm>
            <a:off x="0" y="4963500"/>
            <a:ext cx="9144000" cy="180000"/>
            <a:chOff x="0" y="4963500"/>
            <a:chExt cx="9144000" cy="180000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376000" y="4963500"/>
              <a:ext cx="6768000" cy="180000"/>
            </a:xfrm>
            <a:prstGeom prst="rect">
              <a:avLst/>
            </a:prstGeom>
            <a:solidFill>
              <a:srgbClr val="BB16A3"/>
            </a:solidFill>
            <a:ln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b" anchorCtr="0">
              <a:noAutofit/>
            </a:bodyPr>
            <a:lstStyle/>
            <a:p>
              <a:endParaRPr lang="ru-RU" sz="1200" dirty="0">
                <a:solidFill>
                  <a:srgbClr val="FFFFFF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584000" y="4963500"/>
              <a:ext cx="792000" cy="180000"/>
            </a:xfrm>
            <a:prstGeom prst="rect">
              <a:avLst/>
            </a:prstGeom>
            <a:solidFill>
              <a:srgbClr val="8718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792000" y="4963500"/>
              <a:ext cx="792000" cy="180000"/>
            </a:xfrm>
            <a:prstGeom prst="rect">
              <a:avLst/>
            </a:prstGeom>
            <a:solidFill>
              <a:srgbClr val="5C06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0" y="4963500"/>
              <a:ext cx="792000" cy="180000"/>
            </a:xfrm>
            <a:prstGeom prst="rect">
              <a:avLst/>
            </a:prstGeom>
            <a:solidFill>
              <a:srgbClr val="171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Текст 5"/>
          <p:cNvSpPr txBox="1">
            <a:spLocks/>
          </p:cNvSpPr>
          <p:nvPr/>
        </p:nvSpPr>
        <p:spPr>
          <a:xfrm>
            <a:off x="648000" y="1127978"/>
            <a:ext cx="7848000" cy="2160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Региональные интеграции</a:t>
            </a:r>
          </a:p>
        </p:txBody>
      </p:sp>
      <p:sp>
        <p:nvSpPr>
          <p:cNvPr id="33" name="Текст 5"/>
          <p:cNvSpPr txBox="1">
            <a:spLocks/>
          </p:cNvSpPr>
          <p:nvPr/>
        </p:nvSpPr>
        <p:spPr>
          <a:xfrm>
            <a:off x="3581868" y="1735379"/>
            <a:ext cx="4266260" cy="122413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b="1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i="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ru-RU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Помимо федеральных интеграций, мы уделяем внимание и региональным интеграциям. Например, в ХМАО их более 10 штук (СИР, АВЕРС, АСОИ, Катарсис и другие)</a:t>
            </a:r>
          </a:p>
          <a:p>
            <a:pPr marL="342900" indent="-342900">
              <a:buAutoNum type="arabicPeriod"/>
            </a:pPr>
            <a:r>
              <a:rPr lang="ru-RU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случае, если в регионе нету СЭД ДЕЛО, предоставляем в ведомства по несколько мест и организовываем полный электронный документооборот региона путем бесшовной интеграции АИС МФЦ и СЭД ДЕЛО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084526-A2F7-FE4D-9B60-187009B434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992" y="2518564"/>
            <a:ext cx="702292" cy="85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4085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p"/>
      <p:bldP spid="3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5C068C"/>
        </a:solidFill>
        <a:ln>
          <a:noFill/>
          <a:miter lim="800000"/>
        </a:ln>
      </a:spPr>
      <a:bodyPr lIns="900000" tIns="180000" rIns="180000" bIns="180000" rtlCol="0" anchor="ctr"/>
      <a:lstStyle>
        <a:defPPr>
          <a:defRPr sz="1000" b="1" dirty="0" smtClean="0">
            <a:solidFill>
              <a:schemeClr val="bg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4__x0430__x0442__x0430_ xmlns="a83e8710-f6e5-46a6-9c0d-dc56b2fd10f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9A89B0DE8416C4D876FFFEA5F9B2278" ma:contentTypeVersion="11" ma:contentTypeDescription="Создание документа." ma:contentTypeScope="" ma:versionID="d2bac14fe2af694e07da6c6c8f7a2181">
  <xsd:schema xmlns:xsd="http://www.w3.org/2001/XMLSchema" xmlns:xs="http://www.w3.org/2001/XMLSchema" xmlns:p="http://schemas.microsoft.com/office/2006/metadata/properties" xmlns:ns2="a83e8710-f6e5-46a6-9c0d-dc56b2fd10f4" xmlns:ns3="df35e43c-8ef9-4f7b-af58-4d1dc73a3b6d" targetNamespace="http://schemas.microsoft.com/office/2006/metadata/properties" ma:root="true" ma:fieldsID="82c8851a7a8fff792b168960e0e6cc8d" ns2:_="" ns3:_="">
    <xsd:import namespace="a83e8710-f6e5-46a6-9c0d-dc56b2fd10f4"/>
    <xsd:import namespace="df35e43c-8ef9-4f7b-af58-4d1dc73a3b6d"/>
    <xsd:element name="properties">
      <xsd:complexType>
        <xsd:sequence>
          <xsd:element name="documentManagement">
            <xsd:complexType>
              <xsd:all>
                <xsd:element ref="ns2:_x0414__x0430__x0442__x0430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3e8710-f6e5-46a6-9c0d-dc56b2fd10f4" elementFormDefault="qualified">
    <xsd:import namespace="http://schemas.microsoft.com/office/2006/documentManagement/types"/>
    <xsd:import namespace="http://schemas.microsoft.com/office/infopath/2007/PartnerControls"/>
    <xsd:element name="_x0414__x0430__x0442__x0430_" ma:index="8" nillable="true" ma:displayName="Дата" ma:format="DateOnly" ma:internalName="_x0414__x0430__x0442__x0430_">
      <xsd:simpleType>
        <xsd:restriction base="dms:DateTime"/>
      </xsd:simpleType>
    </xsd:element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35e43c-8ef9-4f7b-af58-4d1dc73a3b6d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F32319-8B22-438F-8844-A80929C451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FCBBEFE-2EE8-4A15-9BA9-59DF9C8E2C54}">
  <ds:schemaRefs>
    <ds:schemaRef ds:uri="http://schemas.microsoft.com/office/2006/documentManagement/types"/>
    <ds:schemaRef ds:uri="http://purl.org/dc/terms/"/>
    <ds:schemaRef ds:uri="http://purl.org/dc/dcmitype/"/>
    <ds:schemaRef ds:uri="a83e8710-f6e5-46a6-9c0d-dc56b2fd10f4"/>
    <ds:schemaRef ds:uri="http://schemas.microsoft.com/office/infopath/2007/PartnerControls"/>
    <ds:schemaRef ds:uri="df35e43c-8ef9-4f7b-af58-4d1dc73a3b6d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07FBE8F-D903-4B29-9AEC-6D275F7AD8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83e8710-f6e5-46a6-9c0d-dc56b2fd10f4"/>
    <ds:schemaRef ds:uri="df35e43c-8ef9-4f7b-af58-4d1dc73a3b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3647</TotalTime>
  <Words>516</Words>
  <Application>Microsoft Office PowerPoint</Application>
  <PresentationFormat>Экран (16:9)</PresentationFormat>
  <Paragraphs>88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Myriad Pro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Примеры оформления текста и схем</dc:title>
  <dc:creator>Король Андрей Алексеевич</dc:creator>
  <dc:description/>
  <cp:lastModifiedBy>Спирина Олеся Валерьевна</cp:lastModifiedBy>
  <cp:revision>345</cp:revision>
  <dcterms:created xsi:type="dcterms:W3CDTF">2014-01-09T10:37:08Z</dcterms:created>
  <dcterms:modified xsi:type="dcterms:W3CDTF">2019-09-25T10:07:44Z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0x010100B9A89B0DE8416C4D876FFFEA5F9B2278</vt:lpwstr>
  </property>
</Properties>
</file>